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410" r:id="rId2"/>
    <p:sldId id="423" r:id="rId3"/>
    <p:sldId id="395" r:id="rId4"/>
    <p:sldId id="396" r:id="rId5"/>
    <p:sldId id="397" r:id="rId6"/>
    <p:sldId id="398" r:id="rId7"/>
    <p:sldId id="399" r:id="rId8"/>
    <p:sldId id="347" r:id="rId9"/>
    <p:sldId id="360" r:id="rId10"/>
    <p:sldId id="337" r:id="rId11"/>
    <p:sldId id="348" r:id="rId12"/>
    <p:sldId id="349" r:id="rId13"/>
    <p:sldId id="334" r:id="rId14"/>
    <p:sldId id="366" r:id="rId15"/>
    <p:sldId id="339" r:id="rId16"/>
    <p:sldId id="365" r:id="rId17"/>
    <p:sldId id="364" r:id="rId18"/>
    <p:sldId id="401" r:id="rId19"/>
    <p:sldId id="276" r:id="rId20"/>
    <p:sldId id="270" r:id="rId21"/>
    <p:sldId id="407" r:id="rId22"/>
    <p:sldId id="402" r:id="rId23"/>
    <p:sldId id="333" r:id="rId24"/>
    <p:sldId id="404" r:id="rId25"/>
    <p:sldId id="352" r:id="rId26"/>
    <p:sldId id="336" r:id="rId27"/>
    <p:sldId id="341" r:id="rId28"/>
    <p:sldId id="267" r:id="rId29"/>
    <p:sldId id="343" r:id="rId30"/>
    <p:sldId id="324" r:id="rId31"/>
    <p:sldId id="325" r:id="rId32"/>
    <p:sldId id="264" r:id="rId33"/>
    <p:sldId id="260" r:id="rId34"/>
    <p:sldId id="408" r:id="rId35"/>
    <p:sldId id="353" r:id="rId36"/>
    <p:sldId id="261" r:id="rId37"/>
    <p:sldId id="424" r:id="rId38"/>
    <p:sldId id="277" r:id="rId39"/>
    <p:sldId id="278" r:id="rId40"/>
    <p:sldId id="426" r:id="rId41"/>
    <p:sldId id="425" r:id="rId42"/>
    <p:sldId id="272" r:id="rId43"/>
    <p:sldId id="374" r:id="rId44"/>
    <p:sldId id="375" r:id="rId45"/>
    <p:sldId id="288" r:id="rId46"/>
    <p:sldId id="281" r:id="rId47"/>
    <p:sldId id="282" r:id="rId48"/>
    <p:sldId id="295" r:id="rId49"/>
    <p:sldId id="296" r:id="rId50"/>
    <p:sldId id="297" r:id="rId51"/>
    <p:sldId id="377" r:id="rId52"/>
    <p:sldId id="301" r:id="rId53"/>
    <p:sldId id="370" r:id="rId54"/>
    <p:sldId id="291" r:id="rId55"/>
    <p:sldId id="300" r:id="rId56"/>
    <p:sldId id="290" r:id="rId57"/>
    <p:sldId id="292" r:id="rId58"/>
    <p:sldId id="304" r:id="rId59"/>
    <p:sldId id="305" r:id="rId60"/>
    <p:sldId id="298" r:id="rId61"/>
    <p:sldId id="372" r:id="rId62"/>
    <p:sldId id="294" r:id="rId63"/>
    <p:sldId id="369" r:id="rId64"/>
    <p:sldId id="323" r:id="rId65"/>
    <p:sldId id="326" r:id="rId66"/>
    <p:sldId id="327" r:id="rId67"/>
    <p:sldId id="321" r:id="rId68"/>
    <p:sldId id="322" r:id="rId69"/>
    <p:sldId id="328" r:id="rId70"/>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00FF00"/>
    <a:srgbClr val="B907A4"/>
    <a:srgbClr val="0000FF"/>
    <a:srgbClr val="00CC00"/>
    <a:srgbClr val="BD038C"/>
    <a:srgbClr val="0000CC"/>
    <a:srgbClr val="5A0EE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846" y="63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552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DB8229-DA4E-4387-939A-0DB2D315EDF3}" type="datetimeFigureOut">
              <a:rPr lang="es-AR" smtClean="0"/>
              <a:pPr/>
              <a:t>26/03/2018</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3A379E-F4AD-4044-A07B-1A1CA60B91B3}"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2FBE9B06-5C2B-4D6D-B1CC-E55D033EEC88}" type="slidenum">
              <a:rPr lang="es-AR" smtClean="0"/>
              <a:pPr/>
              <a:t>5</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2FBE9B06-5C2B-4D6D-B1CC-E55D033EEC88}" type="slidenum">
              <a:rPr lang="es-AR" smtClean="0"/>
              <a:pPr/>
              <a:t>32</a:t>
            </a:fld>
            <a:endParaRPr lang="es-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D3A379E-F4AD-4044-A07B-1A1CA60B91B3}" type="slidenum">
              <a:rPr lang="es-AR" smtClean="0"/>
              <a:pPr/>
              <a:t>38</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quarter" idx="2"/>
          </p:nvPr>
        </p:nvSpPr>
        <p:spPr>
          <a:xfrm>
            <a:off x="4648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contenido"/>
          <p:cNvSpPr>
            <a:spLocks noGrp="1"/>
          </p:cNvSpPr>
          <p:nvPr>
            <p:ph sz="quarter" idx="3"/>
          </p:nvPr>
        </p:nvSpPr>
        <p:spPr>
          <a:xfrm>
            <a:off x="4648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C0C7D882-4F7A-4838-8158-1232F9985FFD}"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031F5A4-440F-41B3-8729-7223C6BDD4C9}" type="slidenum">
              <a:rPr lang="es-ES"/>
              <a:pPr>
                <a:defRPr/>
              </a:pPr>
              <a:t>‹Nº›</a:t>
            </a:fld>
            <a:endParaRPr lang="es-ES"/>
          </a:p>
        </p:txBody>
      </p:sp>
    </p:spTree>
    <p:extLst>
      <p:ext uri="{BB962C8B-B14F-4D97-AF65-F5344CB8AC3E}">
        <p14:creationId xmlns="" xmlns:p14="http://schemas.microsoft.com/office/powerpoint/2010/main" val="2811025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DF26839-33DD-4DCF-96A1-291965CFE1C2}" type="datetimeFigureOut">
              <a:rPr lang="es-AR" smtClean="0"/>
              <a:pPr/>
              <a:t>26/03/2018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39585D05-A243-4083-AC4C-0EDF59592597}" type="slidenum">
              <a:rPr lang="es-AR" smtClean="0"/>
              <a:pPr/>
              <a:t>‹Nº›</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26839-33DD-4DCF-96A1-291965CFE1C2}" type="datetimeFigureOut">
              <a:rPr lang="es-AR" smtClean="0"/>
              <a:pPr/>
              <a:t>26/03/2018</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585D05-A243-4083-AC4C-0EDF59592597}"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p:cNvPicPr>
            <a:picLocks noChangeAspect="1" noChangeArrowheads="1"/>
          </p:cNvPicPr>
          <p:nvPr/>
        </p:nvPicPr>
        <p:blipFill>
          <a:blip r:embed="rId2"/>
          <a:srcRect/>
          <a:stretch>
            <a:fillRect/>
          </a:stretch>
        </p:blipFill>
        <p:spPr bwMode="auto">
          <a:xfrm>
            <a:off x="428625" y="642938"/>
            <a:ext cx="8715375" cy="6215062"/>
          </a:xfrm>
          <a:prstGeom prst="rect">
            <a:avLst/>
          </a:prstGeom>
          <a:noFill/>
          <a:ln w="9525">
            <a:noFill/>
            <a:miter lim="800000"/>
            <a:headEnd/>
            <a:tailEnd/>
          </a:ln>
        </p:spPr>
      </p:pic>
      <p:sp>
        <p:nvSpPr>
          <p:cNvPr id="2" name="1 Título"/>
          <p:cNvSpPr>
            <a:spLocks noGrp="1"/>
          </p:cNvSpPr>
          <p:nvPr>
            <p:ph type="title"/>
          </p:nvPr>
        </p:nvSpPr>
        <p:spPr>
          <a:xfrm>
            <a:off x="357158" y="3857628"/>
            <a:ext cx="8229600" cy="1143000"/>
          </a:xfrm>
        </p:spPr>
        <p:txBody>
          <a:bodyPr/>
          <a:lstStyle/>
          <a:p>
            <a:pPr>
              <a:defRPr/>
            </a:pPr>
            <a:r>
              <a:rPr lang="es-ES_tradnl" b="1" dirty="0" smtClean="0">
                <a:solidFill>
                  <a:srgbClr val="C00000"/>
                </a:solidFill>
                <a:effectLst>
                  <a:outerShdw blurRad="38100" dist="38100" dir="2700000" algn="tl">
                    <a:srgbClr val="000000">
                      <a:alpha val="43137"/>
                    </a:srgbClr>
                  </a:outerShdw>
                </a:effectLst>
                <a:latin typeface="Arial Black" pitchFamily="34" charset="0"/>
              </a:rPr>
              <a:t>QUÍMICA BIOLÓGICA</a:t>
            </a:r>
            <a:endParaRPr lang="es-AR" b="1" dirty="0">
              <a:solidFill>
                <a:srgbClr val="C00000"/>
              </a:solidFill>
              <a:effectLst>
                <a:outerShdw blurRad="38100" dist="38100" dir="2700000" algn="tl">
                  <a:srgbClr val="000000">
                    <a:alpha val="43137"/>
                  </a:srgbClr>
                </a:outerShdw>
              </a:effectLst>
              <a:latin typeface="Arial Black" pitchFamily="34" charset="0"/>
            </a:endParaRPr>
          </a:p>
        </p:txBody>
      </p:sp>
      <p:sp>
        <p:nvSpPr>
          <p:cNvPr id="8" name="7 CuadroTexto"/>
          <p:cNvSpPr txBox="1"/>
          <p:nvPr/>
        </p:nvSpPr>
        <p:spPr>
          <a:xfrm>
            <a:off x="1428728" y="531666"/>
            <a:ext cx="5938869" cy="3416320"/>
          </a:xfrm>
          <a:prstGeom prst="rect">
            <a:avLst/>
          </a:prstGeom>
          <a:noFill/>
        </p:spPr>
        <p:txBody>
          <a:bodyPr wrap="none">
            <a:spAutoFit/>
          </a:bodyPr>
          <a:lstStyle/>
          <a:p>
            <a:pPr algn="ctr">
              <a:buFont typeface="Wingdings" pitchFamily="2" charset="2"/>
              <a:buChar char="ü"/>
              <a:defRPr/>
            </a:pPr>
            <a:r>
              <a:rPr lang="es-ES_tradnl" sz="3600" dirty="0" smtClean="0">
                <a:solidFill>
                  <a:schemeClr val="accent4">
                    <a:lumMod val="50000"/>
                  </a:schemeClr>
                </a:solidFill>
                <a:effectLst>
                  <a:outerShdw blurRad="38100" dist="38100" dir="2700000" algn="tl">
                    <a:srgbClr val="000000">
                      <a:alpha val="43137"/>
                    </a:srgbClr>
                  </a:outerShdw>
                </a:effectLst>
                <a:latin typeface="Arial Black" pitchFamily="34" charset="0"/>
              </a:rPr>
              <a:t>Lic. </a:t>
            </a:r>
            <a:r>
              <a:rPr lang="es-ES_tradnl" sz="3600" dirty="0" err="1" smtClean="0">
                <a:solidFill>
                  <a:schemeClr val="accent4">
                    <a:lumMod val="50000"/>
                  </a:schemeClr>
                </a:solidFill>
                <a:effectLst>
                  <a:outerShdw blurRad="38100" dist="38100" dir="2700000" algn="tl">
                    <a:srgbClr val="000000">
                      <a:alpha val="43137"/>
                    </a:srgbClr>
                  </a:outerShdw>
                </a:effectLst>
                <a:latin typeface="Arial Black" pitchFamily="34" charset="0"/>
              </a:rPr>
              <a:t>Cs.</a:t>
            </a:r>
            <a:r>
              <a:rPr lang="es-ES_tradnl" sz="3600" dirty="0" smtClean="0">
                <a:solidFill>
                  <a:schemeClr val="accent4">
                    <a:lumMod val="50000"/>
                  </a:schemeClr>
                </a:solidFill>
                <a:effectLst>
                  <a:outerShdw blurRad="38100" dist="38100" dir="2700000" algn="tl">
                    <a:srgbClr val="000000">
                      <a:alpha val="43137"/>
                    </a:srgbClr>
                  </a:outerShdw>
                </a:effectLst>
                <a:latin typeface="Arial Black" pitchFamily="34" charset="0"/>
              </a:rPr>
              <a:t> BIOLÓGICAS</a:t>
            </a:r>
          </a:p>
          <a:p>
            <a:pPr algn="ctr">
              <a:buFont typeface="Wingdings" pitchFamily="2" charset="2"/>
              <a:buChar char="ü"/>
              <a:defRPr/>
            </a:pPr>
            <a:endParaRPr lang="es-ES_tradnl" sz="3600" dirty="0">
              <a:solidFill>
                <a:schemeClr val="accent4">
                  <a:lumMod val="50000"/>
                </a:schemeClr>
              </a:solidFill>
              <a:effectLst>
                <a:outerShdw blurRad="38100" dist="38100" dir="2700000" algn="tl">
                  <a:srgbClr val="000000">
                    <a:alpha val="43137"/>
                  </a:srgbClr>
                </a:outerShdw>
              </a:effectLst>
              <a:latin typeface="Arial Black" pitchFamily="34" charset="0"/>
            </a:endParaRPr>
          </a:p>
          <a:p>
            <a:pPr algn="ctr">
              <a:buFont typeface="Wingdings" pitchFamily="2" charset="2"/>
              <a:buChar char="ü"/>
              <a:defRPr/>
            </a:pPr>
            <a:r>
              <a:rPr lang="es-ES_tradnl" sz="3600" dirty="0" smtClean="0">
                <a:solidFill>
                  <a:schemeClr val="accent4">
                    <a:lumMod val="50000"/>
                  </a:schemeClr>
                </a:solidFill>
                <a:effectLst>
                  <a:outerShdw blurRad="38100" dist="38100" dir="2700000" algn="tl">
                    <a:srgbClr val="000000">
                      <a:alpha val="43137"/>
                    </a:srgbClr>
                  </a:outerShdw>
                </a:effectLst>
                <a:latin typeface="Arial Black" pitchFamily="34" charset="0"/>
              </a:rPr>
              <a:t>Prof. en BIOLOGÍA</a:t>
            </a:r>
          </a:p>
          <a:p>
            <a:pPr algn="ctr">
              <a:buFont typeface="Wingdings" pitchFamily="2" charset="2"/>
              <a:buChar char="ü"/>
              <a:defRPr/>
            </a:pPr>
            <a:endParaRPr lang="es-ES_tradnl" sz="3600" dirty="0" smtClean="0">
              <a:solidFill>
                <a:schemeClr val="accent4">
                  <a:lumMod val="50000"/>
                </a:schemeClr>
              </a:solidFill>
              <a:effectLst>
                <a:outerShdw blurRad="38100" dist="38100" dir="2700000" algn="tl">
                  <a:srgbClr val="000000">
                    <a:alpha val="43137"/>
                  </a:srgbClr>
                </a:outerShdw>
              </a:effectLst>
              <a:latin typeface="Arial Black" pitchFamily="34" charset="0"/>
            </a:endParaRPr>
          </a:p>
          <a:p>
            <a:pPr algn="ctr">
              <a:buFont typeface="Wingdings" pitchFamily="2" charset="2"/>
              <a:buChar char="ü"/>
              <a:defRPr/>
            </a:pPr>
            <a:r>
              <a:rPr lang="es-ES_tradnl" sz="3600" dirty="0" smtClean="0">
                <a:solidFill>
                  <a:schemeClr val="accent4">
                    <a:lumMod val="50000"/>
                  </a:schemeClr>
                </a:solidFill>
                <a:effectLst>
                  <a:outerShdw blurRad="38100" dist="38100" dir="2700000" algn="tl">
                    <a:srgbClr val="000000">
                      <a:alpha val="43137"/>
                    </a:srgbClr>
                  </a:outerShdw>
                </a:effectLst>
                <a:latin typeface="Arial Black" pitchFamily="34" charset="0"/>
              </a:rPr>
              <a:t>Lic. BIOTECNOLOGÍA</a:t>
            </a:r>
          </a:p>
          <a:p>
            <a:pPr algn="ctr">
              <a:buFont typeface="Wingdings" pitchFamily="2" charset="2"/>
              <a:buChar char="ü"/>
              <a:defRPr/>
            </a:pPr>
            <a:endParaRPr lang="es-AR" sz="3600" dirty="0">
              <a:solidFill>
                <a:schemeClr val="accent4">
                  <a:lumMod val="50000"/>
                </a:schemeClr>
              </a:solidFill>
              <a:effectLst>
                <a:outerShdw blurRad="38100" dist="38100" dir="2700000" algn="tl">
                  <a:srgbClr val="000000">
                    <a:alpha val="43137"/>
                  </a:srgbClr>
                </a:outerShdw>
              </a:effectLst>
              <a:latin typeface="Arial Black" pitchFamily="34" charset="0"/>
            </a:endParaRPr>
          </a:p>
        </p:txBody>
      </p:sp>
      <p:sp>
        <p:nvSpPr>
          <p:cNvPr id="2053" name="8 CuadroTexto"/>
          <p:cNvSpPr txBox="1">
            <a:spLocks noChangeArrowheads="1"/>
          </p:cNvSpPr>
          <p:nvPr/>
        </p:nvSpPr>
        <p:spPr bwMode="auto">
          <a:xfrm>
            <a:off x="3786182" y="5000636"/>
            <a:ext cx="1281120" cy="584775"/>
          </a:xfrm>
          <a:prstGeom prst="rect">
            <a:avLst/>
          </a:prstGeom>
          <a:noFill/>
          <a:ln w="9525">
            <a:noFill/>
            <a:miter lim="800000"/>
            <a:headEnd/>
            <a:tailEnd/>
          </a:ln>
        </p:spPr>
        <p:txBody>
          <a:bodyPr wrap="none">
            <a:spAutoFit/>
          </a:bodyPr>
          <a:lstStyle/>
          <a:p>
            <a:r>
              <a:rPr lang="es-ES_tradnl" sz="3200" dirty="0" smtClean="0">
                <a:solidFill>
                  <a:srgbClr val="C00000"/>
                </a:solidFill>
                <a:latin typeface="Arial Black" pitchFamily="34" charset="0"/>
              </a:rPr>
              <a:t>2018</a:t>
            </a:r>
            <a:endParaRPr lang="es-AR" sz="3200" dirty="0">
              <a:solidFill>
                <a:srgbClr val="C00000"/>
              </a:solidFill>
              <a:latin typeface="Arial Black" pitchFamily="34" charset="0"/>
            </a:endParaRPr>
          </a:p>
        </p:txBody>
      </p:sp>
      <p:pic>
        <p:nvPicPr>
          <p:cNvPr id="2054" name="Picture 10" descr="Escudo_UNSL.jpg"/>
          <p:cNvPicPr>
            <a:picLocks noChangeAspect="1" noChangeArrowheads="1"/>
          </p:cNvPicPr>
          <p:nvPr/>
        </p:nvPicPr>
        <p:blipFill>
          <a:blip r:embed="rId3"/>
          <a:srcRect/>
          <a:stretch>
            <a:fillRect/>
          </a:stretch>
        </p:blipFill>
        <p:spPr bwMode="auto">
          <a:xfrm>
            <a:off x="0" y="0"/>
            <a:ext cx="1285875" cy="1447800"/>
          </a:xfrm>
          <a:prstGeom prst="rect">
            <a:avLst/>
          </a:prstGeom>
          <a:noFill/>
          <a:ln w="9525">
            <a:noFill/>
            <a:miter lim="800000"/>
            <a:headEnd/>
            <a:tailEnd/>
          </a:ln>
        </p:spPr>
      </p:pic>
      <p:sp>
        <p:nvSpPr>
          <p:cNvPr id="2055" name="6 CuadroTexto"/>
          <p:cNvSpPr txBox="1">
            <a:spLocks noChangeArrowheads="1"/>
          </p:cNvSpPr>
          <p:nvPr/>
        </p:nvSpPr>
        <p:spPr bwMode="auto">
          <a:xfrm>
            <a:off x="6715125" y="6211888"/>
            <a:ext cx="2365375" cy="646112"/>
          </a:xfrm>
          <a:prstGeom prst="rect">
            <a:avLst/>
          </a:prstGeom>
          <a:solidFill>
            <a:schemeClr val="bg1"/>
          </a:solidFill>
          <a:ln w="9525">
            <a:noFill/>
            <a:miter lim="800000"/>
            <a:headEnd/>
            <a:tailEnd/>
          </a:ln>
        </p:spPr>
        <p:txBody>
          <a:bodyPr>
            <a:spAutoFit/>
          </a:bodyPr>
          <a:lstStyle/>
          <a:p>
            <a:endParaRPr lang="es-ES_tradnl"/>
          </a:p>
          <a:p>
            <a:endParaRPr lang="es-ES_tradnl"/>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323850" y="0"/>
            <a:ext cx="8229600" cy="1143000"/>
          </a:xfrm>
          <a:gradFill rotWithShape="1">
            <a:gsLst>
              <a:gs pos="0">
                <a:srgbClr val="5E9EFF"/>
              </a:gs>
              <a:gs pos="39999">
                <a:srgbClr val="85C2FF"/>
              </a:gs>
              <a:gs pos="70000">
                <a:srgbClr val="C4D6EB"/>
              </a:gs>
              <a:gs pos="100000">
                <a:srgbClr val="FFEBFA"/>
              </a:gs>
            </a:gsLst>
            <a:lin ang="5400000" scaled="0"/>
          </a:gradFill>
        </p:spPr>
        <p:txBody>
          <a:bodyPr>
            <a:normAutofit fontScale="90000"/>
          </a:bodyPr>
          <a:lstStyle/>
          <a:p>
            <a:pPr eaLnBrk="1" hangingPunct="1">
              <a:defRPr/>
            </a:pPr>
            <a:r>
              <a:rPr lang="es-AR" sz="2700" b="1" dirty="0" smtClean="0"/>
              <a:t>Precursores de NAD y FAD</a:t>
            </a:r>
            <a:r>
              <a:rPr lang="es-AR" sz="2800" b="1" dirty="0" smtClean="0">
                <a:solidFill>
                  <a:srgbClr val="FF0000"/>
                </a:solidFill>
              </a:rPr>
              <a:t/>
            </a:r>
            <a:br>
              <a:rPr lang="es-AR" sz="2800" b="1" dirty="0" smtClean="0">
                <a:solidFill>
                  <a:srgbClr val="FF0000"/>
                </a:solidFill>
              </a:rPr>
            </a:br>
            <a:r>
              <a:rPr lang="es-AR" sz="2800" b="1" dirty="0" smtClean="0">
                <a:solidFill>
                  <a:srgbClr val="FF0000"/>
                </a:solidFill>
              </a:rPr>
              <a:t>NIACINA O VITAMINA B3</a:t>
            </a:r>
            <a:br>
              <a:rPr lang="es-AR" sz="2800" b="1" dirty="0" smtClean="0">
                <a:solidFill>
                  <a:srgbClr val="FF0000"/>
                </a:solidFill>
              </a:rPr>
            </a:br>
            <a:r>
              <a:rPr lang="es-AR" sz="2800" b="1" dirty="0" smtClean="0">
                <a:solidFill>
                  <a:srgbClr val="FF0000"/>
                </a:solidFill>
              </a:rPr>
              <a:t>RIBOFLAVINA O VITAMINA B2</a:t>
            </a:r>
            <a:endParaRPr lang="es-MX" sz="2800" b="1" dirty="0" smtClean="0">
              <a:solidFill>
                <a:srgbClr val="FF0000"/>
              </a:solidFill>
            </a:endParaRPr>
          </a:p>
        </p:txBody>
      </p:sp>
      <p:grpSp>
        <p:nvGrpSpPr>
          <p:cNvPr id="2" name="Group 38"/>
          <p:cNvGrpSpPr>
            <a:grpSpLocks/>
          </p:cNvGrpSpPr>
          <p:nvPr/>
        </p:nvGrpSpPr>
        <p:grpSpPr bwMode="auto">
          <a:xfrm>
            <a:off x="4932363" y="1196975"/>
            <a:ext cx="3455987" cy="3949700"/>
            <a:chOff x="3107" y="935"/>
            <a:chExt cx="2177" cy="2488"/>
          </a:xfrm>
        </p:grpSpPr>
        <p:pic>
          <p:nvPicPr>
            <p:cNvPr id="44048" name="Picture 6" descr="B2-riboflavin"/>
            <p:cNvPicPr>
              <a:picLocks noChangeAspect="1" noChangeArrowheads="1"/>
            </p:cNvPicPr>
            <p:nvPr/>
          </p:nvPicPr>
          <p:blipFill>
            <a:blip r:embed="rId2">
              <a:lum bright="-66000" contrast="12000"/>
            </a:blip>
            <a:srcRect/>
            <a:stretch>
              <a:fillRect/>
            </a:stretch>
          </p:blipFill>
          <p:spPr bwMode="auto">
            <a:xfrm>
              <a:off x="3107" y="935"/>
              <a:ext cx="2177" cy="2132"/>
            </a:xfrm>
            <a:prstGeom prst="rect">
              <a:avLst/>
            </a:prstGeom>
            <a:solidFill>
              <a:srgbClr val="FFFFFF"/>
            </a:solidFill>
            <a:ln w="9525">
              <a:noFill/>
              <a:miter lim="800000"/>
              <a:headEnd/>
              <a:tailEnd/>
            </a:ln>
          </p:spPr>
        </p:pic>
        <p:sp>
          <p:nvSpPr>
            <p:cNvPr id="44049" name="Text Box 19"/>
            <p:cNvSpPr txBox="1">
              <a:spLocks noChangeArrowheads="1"/>
            </p:cNvSpPr>
            <p:nvPr/>
          </p:nvSpPr>
          <p:spPr bwMode="auto">
            <a:xfrm>
              <a:off x="3560" y="3058"/>
              <a:ext cx="1679" cy="365"/>
            </a:xfrm>
            <a:prstGeom prst="rect">
              <a:avLst/>
            </a:prstGeom>
            <a:solidFill>
              <a:schemeClr val="bg1"/>
            </a:solidFill>
            <a:ln w="9525">
              <a:noFill/>
              <a:miter lim="800000"/>
              <a:headEnd/>
              <a:tailEnd/>
            </a:ln>
          </p:spPr>
          <p:txBody>
            <a:bodyPr>
              <a:spAutoFit/>
            </a:bodyPr>
            <a:lstStyle/>
            <a:p>
              <a:pPr>
                <a:spcBef>
                  <a:spcPct val="50000"/>
                </a:spcBef>
              </a:pPr>
              <a:r>
                <a:rPr lang="es-AR" sz="3200" b="1"/>
                <a:t>Riboflavina</a:t>
              </a:r>
              <a:endParaRPr lang="es-MX" sz="3200" b="1"/>
            </a:p>
          </p:txBody>
        </p:sp>
      </p:grpSp>
      <p:sp>
        <p:nvSpPr>
          <p:cNvPr id="112661" name="Text Box 21"/>
          <p:cNvSpPr txBox="1">
            <a:spLocks noChangeArrowheads="1"/>
          </p:cNvSpPr>
          <p:nvPr/>
        </p:nvSpPr>
        <p:spPr bwMode="auto">
          <a:xfrm>
            <a:off x="5076825" y="5229225"/>
            <a:ext cx="2879725" cy="579438"/>
          </a:xfrm>
          <a:prstGeom prst="rect">
            <a:avLst/>
          </a:prstGeom>
          <a:solidFill>
            <a:srgbClr val="ED8B41"/>
          </a:solidFill>
          <a:ln w="9525">
            <a:noFill/>
            <a:miter lim="800000"/>
            <a:headEnd/>
            <a:tailEnd/>
          </a:ln>
        </p:spPr>
        <p:txBody>
          <a:bodyPr>
            <a:spAutoFit/>
          </a:bodyPr>
          <a:lstStyle/>
          <a:p>
            <a:pPr algn="ctr">
              <a:spcBef>
                <a:spcPct val="50000"/>
              </a:spcBef>
            </a:pPr>
            <a:r>
              <a:rPr lang="es-ES" sz="3200" b="1"/>
              <a:t>FAD (FMN)</a:t>
            </a:r>
            <a:endParaRPr lang="es-MX" sz="3200" b="1"/>
          </a:p>
        </p:txBody>
      </p:sp>
      <p:sp>
        <p:nvSpPr>
          <p:cNvPr id="44037" name="Text Box 30"/>
          <p:cNvSpPr txBox="1">
            <a:spLocks noChangeArrowheads="1"/>
          </p:cNvSpPr>
          <p:nvPr/>
        </p:nvSpPr>
        <p:spPr bwMode="auto">
          <a:xfrm>
            <a:off x="1547813" y="2781300"/>
            <a:ext cx="360362" cy="457200"/>
          </a:xfrm>
          <a:prstGeom prst="rect">
            <a:avLst/>
          </a:prstGeom>
          <a:noFill/>
          <a:ln w="9525">
            <a:noFill/>
            <a:miter lim="800000"/>
            <a:headEnd/>
            <a:tailEnd/>
          </a:ln>
        </p:spPr>
        <p:txBody>
          <a:bodyPr>
            <a:spAutoFit/>
          </a:bodyPr>
          <a:lstStyle/>
          <a:p>
            <a:pPr>
              <a:spcBef>
                <a:spcPct val="50000"/>
              </a:spcBef>
            </a:pPr>
            <a:r>
              <a:rPr lang="es-ES" sz="2400" b="1">
                <a:cs typeface="Arial" charset="0"/>
              </a:rPr>
              <a:t>+</a:t>
            </a:r>
          </a:p>
        </p:txBody>
      </p:sp>
      <p:grpSp>
        <p:nvGrpSpPr>
          <p:cNvPr id="3" name="Group 37"/>
          <p:cNvGrpSpPr>
            <a:grpSpLocks/>
          </p:cNvGrpSpPr>
          <p:nvPr/>
        </p:nvGrpSpPr>
        <p:grpSpPr bwMode="auto">
          <a:xfrm>
            <a:off x="395288" y="1773238"/>
            <a:ext cx="2879725" cy="3171825"/>
            <a:chOff x="612" y="1117"/>
            <a:chExt cx="1814" cy="1998"/>
          </a:xfrm>
        </p:grpSpPr>
        <p:grpSp>
          <p:nvGrpSpPr>
            <p:cNvPr id="4" name="Group 35"/>
            <p:cNvGrpSpPr>
              <a:grpSpLocks/>
            </p:cNvGrpSpPr>
            <p:nvPr/>
          </p:nvGrpSpPr>
          <p:grpSpPr bwMode="auto">
            <a:xfrm>
              <a:off x="612" y="1117"/>
              <a:ext cx="1769" cy="1606"/>
              <a:chOff x="612" y="1117"/>
              <a:chExt cx="1769" cy="1606"/>
            </a:xfrm>
          </p:grpSpPr>
          <p:sp>
            <p:nvSpPr>
              <p:cNvPr id="44044" name="Text Box 24"/>
              <p:cNvSpPr txBox="1">
                <a:spLocks noChangeArrowheads="1"/>
              </p:cNvSpPr>
              <p:nvPr/>
            </p:nvSpPr>
            <p:spPr bwMode="auto">
              <a:xfrm>
                <a:off x="975" y="1117"/>
                <a:ext cx="363" cy="288"/>
              </a:xfrm>
              <a:prstGeom prst="rect">
                <a:avLst/>
              </a:prstGeom>
              <a:solidFill>
                <a:schemeClr val="bg1"/>
              </a:solidFill>
              <a:ln w="9525">
                <a:noFill/>
                <a:miter lim="800000"/>
                <a:headEnd/>
                <a:tailEnd/>
              </a:ln>
            </p:spPr>
            <p:txBody>
              <a:bodyPr>
                <a:spAutoFit/>
              </a:bodyPr>
              <a:lstStyle/>
              <a:p>
                <a:pPr>
                  <a:spcBef>
                    <a:spcPct val="50000"/>
                  </a:spcBef>
                </a:pPr>
                <a:r>
                  <a:rPr lang="es-ES" sz="2400" b="1">
                    <a:cs typeface="Arial" charset="0"/>
                  </a:rPr>
                  <a:t>R</a:t>
                </a:r>
              </a:p>
            </p:txBody>
          </p:sp>
          <p:pic>
            <p:nvPicPr>
              <p:cNvPr id="44045" name="Picture 26" descr="NAD"/>
              <p:cNvPicPr>
                <a:picLocks noChangeAspect="1" noChangeArrowheads="1"/>
              </p:cNvPicPr>
              <p:nvPr/>
            </p:nvPicPr>
            <p:blipFill>
              <a:blip r:embed="rId3"/>
              <a:srcRect l="-3447" t="48802" r="69090" b="-1375"/>
              <a:stretch>
                <a:fillRect/>
              </a:stretch>
            </p:blipFill>
            <p:spPr bwMode="auto">
              <a:xfrm>
                <a:off x="612" y="1525"/>
                <a:ext cx="1769" cy="1194"/>
              </a:xfrm>
              <a:prstGeom prst="rect">
                <a:avLst/>
              </a:prstGeom>
              <a:noFill/>
              <a:ln w="9525">
                <a:noFill/>
                <a:miter lim="800000"/>
                <a:headEnd/>
                <a:tailEnd/>
              </a:ln>
            </p:spPr>
          </p:pic>
          <p:sp>
            <p:nvSpPr>
              <p:cNvPr id="44046" name="Text Box 28"/>
              <p:cNvSpPr txBox="1">
                <a:spLocks noChangeArrowheads="1"/>
              </p:cNvSpPr>
              <p:nvPr/>
            </p:nvSpPr>
            <p:spPr bwMode="auto">
              <a:xfrm>
                <a:off x="884" y="1344"/>
                <a:ext cx="454" cy="288"/>
              </a:xfrm>
              <a:prstGeom prst="rect">
                <a:avLst/>
              </a:prstGeom>
              <a:solidFill>
                <a:schemeClr val="bg1"/>
              </a:solidFill>
              <a:ln w="9525">
                <a:noFill/>
                <a:miter lim="800000"/>
                <a:headEnd/>
                <a:tailEnd/>
              </a:ln>
            </p:spPr>
            <p:txBody>
              <a:bodyPr>
                <a:spAutoFit/>
              </a:bodyPr>
              <a:lstStyle/>
              <a:p>
                <a:pPr>
                  <a:spcBef>
                    <a:spcPct val="50000"/>
                  </a:spcBef>
                </a:pPr>
                <a:r>
                  <a:rPr lang="es-ES" sz="2400" b="1">
                    <a:cs typeface="Arial" charset="0"/>
                  </a:rPr>
                  <a:t>  │</a:t>
                </a:r>
              </a:p>
            </p:txBody>
          </p:sp>
          <p:sp>
            <p:nvSpPr>
              <p:cNvPr id="44047" name="Text Box 29"/>
              <p:cNvSpPr txBox="1">
                <a:spLocks noChangeArrowheads="1"/>
              </p:cNvSpPr>
              <p:nvPr/>
            </p:nvSpPr>
            <p:spPr bwMode="auto">
              <a:xfrm>
                <a:off x="975" y="2205"/>
                <a:ext cx="272" cy="518"/>
              </a:xfrm>
              <a:prstGeom prst="rect">
                <a:avLst/>
              </a:prstGeom>
              <a:noFill/>
              <a:ln w="9525">
                <a:noFill/>
                <a:miter lim="800000"/>
                <a:headEnd/>
                <a:tailEnd/>
              </a:ln>
            </p:spPr>
            <p:txBody>
              <a:bodyPr>
                <a:spAutoFit/>
              </a:bodyPr>
              <a:lstStyle/>
              <a:p>
                <a:pPr>
                  <a:spcBef>
                    <a:spcPct val="50000"/>
                  </a:spcBef>
                </a:pPr>
                <a:r>
                  <a:rPr lang="es-ES" sz="2400" b="1">
                    <a:cs typeface="Arial" charset="0"/>
                  </a:rPr>
                  <a:t>│H</a:t>
                </a:r>
              </a:p>
            </p:txBody>
          </p:sp>
        </p:grpSp>
        <p:sp>
          <p:nvSpPr>
            <p:cNvPr id="44043" name="Text Box 31"/>
            <p:cNvSpPr txBox="1">
              <a:spLocks noChangeArrowheads="1"/>
            </p:cNvSpPr>
            <p:nvPr/>
          </p:nvSpPr>
          <p:spPr bwMode="auto">
            <a:xfrm>
              <a:off x="657" y="2750"/>
              <a:ext cx="1769" cy="365"/>
            </a:xfrm>
            <a:prstGeom prst="rect">
              <a:avLst/>
            </a:prstGeom>
            <a:solidFill>
              <a:srgbClr val="FFFFFF"/>
            </a:solidFill>
            <a:ln w="9525">
              <a:noFill/>
              <a:miter lim="800000"/>
              <a:headEnd/>
              <a:tailEnd/>
            </a:ln>
          </p:spPr>
          <p:txBody>
            <a:bodyPr>
              <a:spAutoFit/>
            </a:bodyPr>
            <a:lstStyle/>
            <a:p>
              <a:pPr>
                <a:spcBef>
                  <a:spcPct val="50000"/>
                </a:spcBef>
              </a:pPr>
              <a:r>
                <a:rPr lang="es-ES" sz="3200" b="1">
                  <a:cs typeface="Arial" charset="0"/>
                </a:rPr>
                <a:t>Nicotinamida</a:t>
              </a:r>
            </a:p>
          </p:txBody>
        </p:sp>
      </p:grpSp>
      <p:sp>
        <p:nvSpPr>
          <p:cNvPr id="112672" name="Text Box 32"/>
          <p:cNvSpPr txBox="1">
            <a:spLocks noChangeArrowheads="1"/>
          </p:cNvSpPr>
          <p:nvPr/>
        </p:nvSpPr>
        <p:spPr bwMode="auto">
          <a:xfrm>
            <a:off x="539750" y="5229225"/>
            <a:ext cx="2879725" cy="579438"/>
          </a:xfrm>
          <a:prstGeom prst="rect">
            <a:avLst/>
          </a:prstGeom>
          <a:solidFill>
            <a:srgbClr val="ED8B41"/>
          </a:solidFill>
          <a:ln w="9525">
            <a:noFill/>
            <a:miter lim="800000"/>
            <a:headEnd/>
            <a:tailEnd/>
          </a:ln>
        </p:spPr>
        <p:txBody>
          <a:bodyPr>
            <a:spAutoFit/>
          </a:bodyPr>
          <a:lstStyle/>
          <a:p>
            <a:pPr algn="ctr">
              <a:spcBef>
                <a:spcPct val="50000"/>
              </a:spcBef>
            </a:pPr>
            <a:r>
              <a:rPr lang="es-ES" sz="3200" b="1"/>
              <a:t>NAD (NADP)</a:t>
            </a:r>
            <a:endParaRPr lang="es-MX" sz="3200" b="1"/>
          </a:p>
        </p:txBody>
      </p:sp>
      <p:sp>
        <p:nvSpPr>
          <p:cNvPr id="112673" name="Text Box 33"/>
          <p:cNvSpPr txBox="1">
            <a:spLocks noChangeArrowheads="1"/>
          </p:cNvSpPr>
          <p:nvPr/>
        </p:nvSpPr>
        <p:spPr bwMode="auto">
          <a:xfrm>
            <a:off x="857225" y="6027027"/>
            <a:ext cx="7572427" cy="830997"/>
          </a:xfrm>
          <a:prstGeom prst="rect">
            <a:avLst/>
          </a:prstGeom>
          <a:solidFill>
            <a:srgbClr val="FFFF66"/>
          </a:solidFill>
          <a:ln w="9525">
            <a:noFill/>
            <a:miter lim="800000"/>
            <a:headEnd/>
            <a:tailEnd/>
          </a:ln>
        </p:spPr>
        <p:txBody>
          <a:bodyPr wrap="square">
            <a:spAutoFit/>
          </a:bodyPr>
          <a:lstStyle/>
          <a:p>
            <a:pPr algn="ctr">
              <a:spcBef>
                <a:spcPct val="20000"/>
              </a:spcBef>
              <a:buClr>
                <a:schemeClr val="tx1"/>
              </a:buClr>
              <a:buSzPct val="60000"/>
              <a:buFontTx/>
              <a:buChar char="•"/>
            </a:pPr>
            <a:r>
              <a:rPr lang="es-ES" sz="2400" b="1" dirty="0"/>
              <a:t>Intervienen  como </a:t>
            </a:r>
            <a:r>
              <a:rPr lang="es-ES" sz="2400" b="1" dirty="0" err="1">
                <a:solidFill>
                  <a:srgbClr val="FF0000"/>
                </a:solidFill>
              </a:rPr>
              <a:t>cofactor</a:t>
            </a:r>
            <a:r>
              <a:rPr lang="es-ES" sz="2400" b="1" dirty="0">
                <a:solidFill>
                  <a:srgbClr val="FF0000"/>
                </a:solidFill>
              </a:rPr>
              <a:t> enzimático en el metabolismo energético de </a:t>
            </a:r>
            <a:r>
              <a:rPr lang="es-ES" sz="2400" b="1" dirty="0" err="1">
                <a:solidFill>
                  <a:srgbClr val="FF0000"/>
                </a:solidFill>
              </a:rPr>
              <a:t>macronutrientes</a:t>
            </a:r>
            <a:endParaRPr lang="es-MX" sz="2400" b="1" dirty="0">
              <a:solidFill>
                <a:srgbClr val="FF0000"/>
              </a:solidFill>
            </a:endParaRPr>
          </a:p>
        </p:txBody>
      </p:sp>
      <p:sp>
        <p:nvSpPr>
          <p:cNvPr id="44041" name="Rectangle 34"/>
          <p:cNvSpPr>
            <a:spLocks noChangeArrowheads="1"/>
          </p:cNvSpPr>
          <p:nvPr/>
        </p:nvSpPr>
        <p:spPr bwMode="auto">
          <a:xfrm>
            <a:off x="2124075" y="2420938"/>
            <a:ext cx="1655763" cy="576262"/>
          </a:xfrm>
          <a:prstGeom prst="rect">
            <a:avLst/>
          </a:prstGeom>
          <a:solidFill>
            <a:schemeClr val="accent1"/>
          </a:solidFill>
          <a:ln w="9525">
            <a:noFill/>
            <a:miter lim="800000"/>
            <a:headEnd/>
            <a:tailEnd/>
          </a:ln>
        </p:spPr>
        <p:txBody>
          <a:bodyPr wrap="none" anchor="ctr"/>
          <a:lstStyle/>
          <a:p>
            <a:endParaRPr lang="es-P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3"/>
                                        </p:tgtEl>
                                        <p:attrNameLst>
                                          <p:attrName>style.visibility</p:attrName>
                                        </p:attrNameLst>
                                      </p:cBhvr>
                                      <p:to>
                                        <p:strVal val="visible"/>
                                      </p:to>
                                    </p:set>
                                  </p:childTnLst>
                                </p:cTn>
                              </p:par>
                              <p:par>
                                <p:cTn id="7" presetID="5" presetClass="entr" presetSubtype="10" fill="hold" grpId="0" nodeType="withEffect">
                                  <p:stCondLst>
                                    <p:cond delay="0"/>
                                  </p:stCondLst>
                                  <p:childTnLst>
                                    <p:set>
                                      <p:cBhvr>
                                        <p:cTn id="8" dur="1" fill="hold">
                                          <p:stCondLst>
                                            <p:cond delay="0"/>
                                          </p:stCondLst>
                                        </p:cTn>
                                        <p:tgtEl>
                                          <p:spTgt spid="112672"/>
                                        </p:tgtEl>
                                        <p:attrNameLst>
                                          <p:attrName>style.visibility</p:attrName>
                                        </p:attrNameLst>
                                      </p:cBhvr>
                                      <p:to>
                                        <p:strVal val="visible"/>
                                      </p:to>
                                    </p:set>
                                    <p:animEffect transition="in" filter="checkerboard(across)">
                                      <p:cBhvr>
                                        <p:cTn id="9" dur="500"/>
                                        <p:tgtEl>
                                          <p:spTgt spid="112672"/>
                                        </p:tgtEl>
                                      </p:cBhvr>
                                    </p:animEffect>
                                  </p:childTnLst>
                                </p:cTn>
                              </p:par>
                              <p:par>
                                <p:cTn id="10" presetID="5" presetClass="entr" presetSubtype="10" fill="hold" nodeType="withEffect">
                                  <p:stCondLst>
                                    <p:cond delay="0"/>
                                  </p:stCondLst>
                                  <p:childTnLst>
                                    <p:set>
                                      <p:cBhvr>
                                        <p:cTn id="11" dur="1" fill="hold">
                                          <p:stCondLst>
                                            <p:cond delay="0"/>
                                          </p:stCondLst>
                                        </p:cTn>
                                        <p:tgtEl>
                                          <p:spTgt spid="112661"/>
                                        </p:tgtEl>
                                        <p:attrNameLst>
                                          <p:attrName>style.visibility</p:attrName>
                                        </p:attrNameLst>
                                      </p:cBhvr>
                                      <p:to>
                                        <p:strVal val="visible"/>
                                      </p:to>
                                    </p:set>
                                    <p:animEffect transition="in" filter="checkerboard(across)">
                                      <p:cBhvr>
                                        <p:cTn id="12" dur="500"/>
                                        <p:tgtEl>
                                          <p:spTgt spid="112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1414"/>
            <a:ext cx="8229600" cy="1439850"/>
          </a:xfrm>
          <a:gradFill rotWithShape="1">
            <a:gsLst>
              <a:gs pos="0">
                <a:srgbClr val="5E9EFF"/>
              </a:gs>
              <a:gs pos="39999">
                <a:srgbClr val="85C2FF"/>
              </a:gs>
              <a:gs pos="70000">
                <a:srgbClr val="C4D6EB"/>
              </a:gs>
              <a:gs pos="100000">
                <a:srgbClr val="FFEBFA"/>
              </a:gs>
            </a:gsLst>
            <a:lin ang="5400000" scaled="0"/>
          </a:gradFill>
          <a:ln>
            <a:solidFill>
              <a:schemeClr val="tx1"/>
            </a:solidFill>
            <a:miter lim="800000"/>
            <a:headEnd/>
            <a:tailEnd/>
          </a:ln>
        </p:spPr>
        <p:txBody>
          <a:bodyPr>
            <a:normAutofit/>
          </a:bodyPr>
          <a:lstStyle/>
          <a:p>
            <a:r>
              <a:rPr lang="es-ES" altLang="es-AR" sz="2800" b="1" i="1" dirty="0" smtClean="0"/>
              <a:t>OXIDORREDUCTASAS </a:t>
            </a:r>
            <a:r>
              <a:rPr lang="es-ES" altLang="es-AR" sz="2400" b="1" i="1" dirty="0" smtClean="0"/>
              <a:t>(DESHIDROGENASAS)</a:t>
            </a:r>
            <a:br>
              <a:rPr lang="es-ES" altLang="es-AR" sz="2400" b="1" i="1" dirty="0" smtClean="0"/>
            </a:br>
            <a:r>
              <a:rPr lang="es-ES" altLang="es-AR" sz="2000" b="1" i="1" dirty="0" smtClean="0">
                <a:solidFill>
                  <a:srgbClr val="0000FF"/>
                </a:solidFill>
                <a:latin typeface="Comic Sans MS" pitchFamily="66" charset="0"/>
                <a:cs typeface="Calibri" pitchFamily="34" charset="0"/>
              </a:rPr>
              <a:t>¿Qué moléculas intervienen en l</a:t>
            </a:r>
            <a:br>
              <a:rPr lang="es-ES" altLang="es-AR" sz="2000" b="1" i="1" dirty="0" smtClean="0">
                <a:solidFill>
                  <a:srgbClr val="0000FF"/>
                </a:solidFill>
                <a:latin typeface="Comic Sans MS" pitchFamily="66" charset="0"/>
                <a:cs typeface="Calibri" pitchFamily="34" charset="0"/>
              </a:rPr>
            </a:br>
            <a:r>
              <a:rPr lang="es-ES" altLang="es-AR" sz="2000" b="1" i="1" dirty="0" smtClean="0">
                <a:solidFill>
                  <a:srgbClr val="0000FF"/>
                </a:solidFill>
                <a:latin typeface="Comic Sans MS" pitchFamily="66" charset="0"/>
                <a:cs typeface="Calibri" pitchFamily="34" charset="0"/>
              </a:rPr>
              <a:t>as reacciones de óxido-reducción?</a:t>
            </a:r>
          </a:p>
        </p:txBody>
      </p:sp>
      <p:sp>
        <p:nvSpPr>
          <p:cNvPr id="10243" name="Rectangle 3"/>
          <p:cNvSpPr>
            <a:spLocks noGrp="1" noChangeArrowheads="1"/>
          </p:cNvSpPr>
          <p:nvPr>
            <p:ph type="body" sz="half" idx="1"/>
          </p:nvPr>
        </p:nvSpPr>
        <p:spPr>
          <a:xfrm>
            <a:off x="457200" y="1600200"/>
            <a:ext cx="8291513" cy="4997450"/>
          </a:xfrm>
          <a:solidFill>
            <a:srgbClr val="FDFEE2"/>
          </a:solidFill>
          <a:ln>
            <a:solidFill>
              <a:schemeClr val="tx1"/>
            </a:solidFill>
            <a:miter lim="800000"/>
            <a:headEnd/>
            <a:tailEnd/>
          </a:ln>
        </p:spPr>
        <p:txBody>
          <a:bodyPr/>
          <a:lstStyle/>
          <a:p>
            <a:pPr eaLnBrk="1" hangingPunct="1">
              <a:buFontTx/>
              <a:buNone/>
            </a:pPr>
            <a:endParaRPr lang="es-ES" altLang="es-AR" sz="2800" b="1" dirty="0" smtClean="0"/>
          </a:p>
        </p:txBody>
      </p:sp>
      <p:sp>
        <p:nvSpPr>
          <p:cNvPr id="10244" name="Text Box 4"/>
          <p:cNvSpPr txBox="1">
            <a:spLocks noChangeArrowheads="1"/>
          </p:cNvSpPr>
          <p:nvPr/>
        </p:nvSpPr>
        <p:spPr bwMode="auto">
          <a:xfrm>
            <a:off x="1042988" y="3141663"/>
            <a:ext cx="6408737"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800" b="1" baseline="0"/>
              <a:t>AH</a:t>
            </a:r>
            <a:r>
              <a:rPr lang="es-ES" altLang="es-AR" sz="2800" b="1"/>
              <a:t>2</a:t>
            </a:r>
            <a:r>
              <a:rPr lang="es-ES" altLang="es-AR" sz="2800" b="1" baseline="0"/>
              <a:t>  +  NAD</a:t>
            </a:r>
            <a:r>
              <a:rPr lang="es-ES" altLang="es-AR" sz="2800" b="1" baseline="30000"/>
              <a:t>+</a:t>
            </a:r>
            <a:r>
              <a:rPr lang="es-ES" altLang="es-AR" sz="2800" b="1" baseline="0"/>
              <a:t>            A  +  NADH  + H</a:t>
            </a:r>
            <a:r>
              <a:rPr lang="es-ES" altLang="es-AR" sz="2800" b="1" baseline="30000"/>
              <a:t>+</a:t>
            </a:r>
          </a:p>
        </p:txBody>
      </p:sp>
      <p:sp>
        <p:nvSpPr>
          <p:cNvPr id="10245" name="Line 5"/>
          <p:cNvSpPr>
            <a:spLocks noChangeShapeType="1"/>
          </p:cNvSpPr>
          <p:nvPr/>
        </p:nvSpPr>
        <p:spPr bwMode="auto">
          <a:xfrm>
            <a:off x="3563938" y="3500438"/>
            <a:ext cx="647700"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pic>
        <p:nvPicPr>
          <p:cNvPr id="10246" name="Picture 6" descr="NAD"/>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rcRect/>
          <a:stretch>
            <a:fillRect/>
          </a:stretch>
        </p:blipFill>
        <p:spPr>
          <a:xfrm>
            <a:off x="1116013" y="3860800"/>
            <a:ext cx="5832475" cy="2573338"/>
          </a:xfrm>
          <a:noFill/>
        </p:spPr>
      </p:pic>
      <p:sp>
        <p:nvSpPr>
          <p:cNvPr id="10247" name="Rectangle 7"/>
          <p:cNvSpPr>
            <a:spLocks noChangeArrowheads="1"/>
          </p:cNvSpPr>
          <p:nvPr/>
        </p:nvSpPr>
        <p:spPr bwMode="auto">
          <a:xfrm>
            <a:off x="900113" y="5013325"/>
            <a:ext cx="2016125" cy="1511300"/>
          </a:xfrm>
          <a:prstGeom prst="rect">
            <a:avLst/>
          </a:prstGeom>
          <a:solidFill>
            <a:schemeClr val="accent1">
              <a:alpha val="12157"/>
            </a:schemeClr>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8" name="Rectangle 2"/>
          <p:cNvSpPr txBox="1">
            <a:spLocks noChangeArrowheads="1"/>
          </p:cNvSpPr>
          <p:nvPr/>
        </p:nvSpPr>
        <p:spPr>
          <a:xfrm>
            <a:off x="500034" y="1357306"/>
            <a:ext cx="8229600" cy="1143000"/>
          </a:xfrm>
          <a:prstGeom prst="rect">
            <a:avLst/>
          </a:prstGeo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vert="horz" lIns="91440" tIns="45720" rIns="91440" bIns="45720" rtlCol="0" anchor="ctr">
            <a:normAutofit fontScale="92500"/>
          </a:bodyPr>
          <a:lstStyle/>
          <a:p>
            <a:pPr lvl="0" algn="ctr">
              <a:spcBef>
                <a:spcPct val="0"/>
              </a:spcBef>
            </a:pPr>
            <a:r>
              <a:rPr lang="es-ES" altLang="es-AR" sz="3200" b="1" i="1" dirty="0" smtClean="0"/>
              <a:t/>
            </a:r>
            <a:br>
              <a:rPr lang="es-ES" altLang="es-AR" sz="3200" b="1" i="1" dirty="0" smtClean="0"/>
            </a:br>
            <a:r>
              <a:rPr kumimoji="0" lang="es-ES" altLang="es-AR" sz="3200" b="1" i="0" u="none" strike="noStrike" kern="1200" cap="none" spc="0" normalizeH="0" baseline="0" noProof="0" dirty="0" smtClean="0">
                <a:ln>
                  <a:noFill/>
                </a:ln>
                <a:solidFill>
                  <a:schemeClr val="tx1"/>
                </a:solidFill>
                <a:effectLst/>
                <a:uLnTx/>
                <a:uFillTx/>
                <a:latin typeface="+mj-lt"/>
                <a:ea typeface="+mj-ea"/>
                <a:cs typeface="+mj-cs"/>
              </a:rPr>
              <a:t>Deshidrogenasas ligadas a NAD ó </a:t>
            </a:r>
            <a:r>
              <a:rPr kumimoji="0" lang="es-ES" altLang="es-AR" sz="3200" b="1" i="0" u="none" strike="noStrike" kern="1200" cap="none" spc="0" normalizeH="0" baseline="0" noProof="0" dirty="0" err="1" smtClean="0">
                <a:ln>
                  <a:noFill/>
                </a:ln>
                <a:solidFill>
                  <a:schemeClr val="tx1"/>
                </a:solidFill>
                <a:effectLst/>
                <a:uLnTx/>
                <a:uFillTx/>
                <a:latin typeface="+mj-lt"/>
                <a:ea typeface="+mj-ea"/>
                <a:cs typeface="+mj-cs"/>
              </a:rPr>
              <a:t>nicotinamídicas</a:t>
            </a:r>
            <a:endParaRPr kumimoji="0" lang="es-ES" altLang="es-AR" sz="3200" b="1" i="0" u="none" strike="noStrike" kern="1200" cap="none" spc="0" normalizeH="0" baseline="0" noProof="0" dirty="0" smtClean="0">
              <a:ln>
                <a:noFill/>
              </a:ln>
              <a:solidFill>
                <a:schemeClr val="tx1"/>
              </a:solidFill>
              <a:effectLst/>
              <a:uLnTx/>
              <a:uFillTx/>
              <a:latin typeface="+mj-lt"/>
              <a:ea typeface="+mj-ea"/>
              <a:cs typeface="+mj-cs"/>
            </a:endParaRPr>
          </a:p>
        </p:txBody>
      </p:sp>
    </p:spTree>
    <p:extLst>
      <p:ext uri="{BB962C8B-B14F-4D97-AF65-F5344CB8AC3E}">
        <p14:creationId xmlns="" xmlns:p14="http://schemas.microsoft.com/office/powerpoint/2010/main" val="43249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lstStyle/>
          <a:p>
            <a:pPr eaLnBrk="1" hangingPunct="1"/>
            <a:r>
              <a:rPr lang="es-ES" altLang="es-AR" sz="3200" b="1" smtClean="0"/>
              <a:t>REACCION DE REDUCCION DE NAD</a:t>
            </a:r>
            <a:r>
              <a:rPr lang="es-ES" altLang="es-AR" sz="3200" b="1" baseline="30000" smtClean="0"/>
              <a:t>+</a:t>
            </a:r>
            <a:endParaRPr lang="es-ES" altLang="es-AR" sz="3200" b="1" smtClean="0"/>
          </a:p>
        </p:txBody>
      </p:sp>
      <p:grpSp>
        <p:nvGrpSpPr>
          <p:cNvPr id="2" name="Group 3"/>
          <p:cNvGrpSpPr>
            <a:grpSpLocks/>
          </p:cNvGrpSpPr>
          <p:nvPr/>
        </p:nvGrpSpPr>
        <p:grpSpPr bwMode="auto">
          <a:xfrm>
            <a:off x="900113" y="1928813"/>
            <a:ext cx="3024187" cy="2546350"/>
            <a:chOff x="567" y="1215"/>
            <a:chExt cx="1905" cy="1604"/>
          </a:xfrm>
        </p:grpSpPr>
        <p:sp>
          <p:nvSpPr>
            <p:cNvPr id="11292" name="Text Box 4"/>
            <p:cNvSpPr txBox="1">
              <a:spLocks noChangeArrowheads="1"/>
            </p:cNvSpPr>
            <p:nvPr/>
          </p:nvSpPr>
          <p:spPr bwMode="auto">
            <a:xfrm>
              <a:off x="930" y="1215"/>
              <a:ext cx="363"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R</a:t>
              </a:r>
            </a:p>
          </p:txBody>
        </p:sp>
        <p:grpSp>
          <p:nvGrpSpPr>
            <p:cNvPr id="3" name="Group 5"/>
            <p:cNvGrpSpPr>
              <a:grpSpLocks/>
            </p:cNvGrpSpPr>
            <p:nvPr/>
          </p:nvGrpSpPr>
          <p:grpSpPr bwMode="auto">
            <a:xfrm>
              <a:off x="567" y="1580"/>
              <a:ext cx="1905" cy="1239"/>
              <a:chOff x="612" y="1117"/>
              <a:chExt cx="1905" cy="1239"/>
            </a:xfrm>
          </p:grpSpPr>
          <p:pic>
            <p:nvPicPr>
              <p:cNvPr id="11297" name="Picture 6" descr="NAD"/>
              <p:cNvPicPr>
                <a:picLocks noChangeAspect="1" noChangeArrowheads="1"/>
              </p:cNvPicPr>
              <p:nvPr/>
            </p:nvPicPr>
            <p:blipFill>
              <a:blip r:embed="rId2">
                <a:extLst>
                  <a:ext uri="{28A0092B-C50C-407E-A947-70E740481C1C}">
                    <a14:useLocalDpi xmlns="" xmlns:a14="http://schemas.microsoft.com/office/drawing/2010/main" val="0"/>
                  </a:ext>
                </a:extLst>
              </a:blip>
              <a:srcRect l="-3447" t="46822" r="69090" b="-1375"/>
              <a:stretch>
                <a:fillRect/>
              </a:stretch>
            </p:blipFill>
            <p:spPr bwMode="auto">
              <a:xfrm>
                <a:off x="612" y="1117"/>
                <a:ext cx="1769" cy="1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98" name="Rectangle 7"/>
              <p:cNvSpPr>
                <a:spLocks noChangeArrowheads="1"/>
              </p:cNvSpPr>
              <p:nvPr/>
            </p:nvSpPr>
            <p:spPr bwMode="auto">
              <a:xfrm>
                <a:off x="1383" y="1117"/>
                <a:ext cx="1134" cy="317"/>
              </a:xfrm>
              <a:prstGeom prst="rect">
                <a:avLst/>
              </a:prstGeom>
              <a:solidFill>
                <a:schemeClr val="bg1"/>
              </a:solidFill>
              <a:ln w="9525">
                <a:solidFill>
                  <a:schemeClr val="bg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11294" name="Text Box 8"/>
            <p:cNvSpPr txBox="1">
              <a:spLocks noChangeArrowheads="1"/>
            </p:cNvSpPr>
            <p:nvPr/>
          </p:nvSpPr>
          <p:spPr bwMode="auto">
            <a:xfrm>
              <a:off x="839" y="1442"/>
              <a:ext cx="454"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a:t>
              </a:r>
            </a:p>
          </p:txBody>
        </p:sp>
        <p:sp>
          <p:nvSpPr>
            <p:cNvPr id="11295" name="Text Box 9"/>
            <p:cNvSpPr txBox="1">
              <a:spLocks noChangeArrowheads="1"/>
            </p:cNvSpPr>
            <p:nvPr/>
          </p:nvSpPr>
          <p:spPr bwMode="auto">
            <a:xfrm>
              <a:off x="930" y="2293"/>
              <a:ext cx="272" cy="5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│H</a:t>
              </a:r>
            </a:p>
          </p:txBody>
        </p:sp>
        <p:sp>
          <p:nvSpPr>
            <p:cNvPr id="11296" name="Text Box 10"/>
            <p:cNvSpPr txBox="1">
              <a:spLocks noChangeArrowheads="1"/>
            </p:cNvSpPr>
            <p:nvPr/>
          </p:nvSpPr>
          <p:spPr bwMode="auto">
            <a:xfrm>
              <a:off x="930" y="1850"/>
              <a:ext cx="227"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t>
              </a:r>
            </a:p>
          </p:txBody>
        </p:sp>
      </p:grpSp>
      <p:sp>
        <p:nvSpPr>
          <p:cNvPr id="11268" name="Line 11"/>
          <p:cNvSpPr>
            <a:spLocks noChangeShapeType="1"/>
          </p:cNvSpPr>
          <p:nvPr/>
        </p:nvSpPr>
        <p:spPr bwMode="auto">
          <a:xfrm>
            <a:off x="3995738" y="3500438"/>
            <a:ext cx="1512887" cy="0"/>
          </a:xfrm>
          <a:prstGeom prst="line">
            <a:avLst/>
          </a:prstGeom>
          <a:noFill/>
          <a:ln w="317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11269" name="Text Box 12"/>
          <p:cNvSpPr txBox="1">
            <a:spLocks noChangeArrowheads="1"/>
          </p:cNvSpPr>
          <p:nvPr/>
        </p:nvSpPr>
        <p:spPr bwMode="auto">
          <a:xfrm>
            <a:off x="2771775" y="2276475"/>
            <a:ext cx="2447925" cy="4667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dirty="0">
                <a:solidFill>
                  <a:srgbClr val="0000FF"/>
                </a:solidFill>
              </a:rPr>
              <a:t>:H</a:t>
            </a:r>
            <a:r>
              <a:rPr lang="es-ES" altLang="es-AR" sz="2400" b="1" baseline="30000" dirty="0">
                <a:solidFill>
                  <a:srgbClr val="0000FF"/>
                </a:solidFill>
              </a:rPr>
              <a:t>-</a:t>
            </a:r>
            <a:r>
              <a:rPr lang="es-ES" altLang="es-AR" sz="2400" b="1" baseline="0" dirty="0">
                <a:solidFill>
                  <a:srgbClr val="0000FF"/>
                </a:solidFill>
              </a:rPr>
              <a:t> </a:t>
            </a:r>
            <a:r>
              <a:rPr lang="es-ES" altLang="es-AR" sz="2400" baseline="0" dirty="0">
                <a:solidFill>
                  <a:srgbClr val="0000FF"/>
                </a:solidFill>
              </a:rPr>
              <a:t>(ion hidruro)</a:t>
            </a:r>
          </a:p>
        </p:txBody>
      </p:sp>
      <p:sp>
        <p:nvSpPr>
          <p:cNvPr id="11270" name="Line 13"/>
          <p:cNvSpPr>
            <a:spLocks noChangeShapeType="1"/>
          </p:cNvSpPr>
          <p:nvPr/>
        </p:nvSpPr>
        <p:spPr bwMode="auto">
          <a:xfrm>
            <a:off x="4211638" y="2924175"/>
            <a:ext cx="215900" cy="50482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nvGrpSpPr>
          <p:cNvPr id="4" name="Group 14"/>
          <p:cNvGrpSpPr>
            <a:grpSpLocks/>
          </p:cNvGrpSpPr>
          <p:nvPr/>
        </p:nvGrpSpPr>
        <p:grpSpPr bwMode="auto">
          <a:xfrm>
            <a:off x="5435600" y="1844675"/>
            <a:ext cx="3386138" cy="2686050"/>
            <a:chOff x="3424" y="1162"/>
            <a:chExt cx="2133" cy="1692"/>
          </a:xfrm>
        </p:grpSpPr>
        <p:grpSp>
          <p:nvGrpSpPr>
            <p:cNvPr id="5" name="Group 15"/>
            <p:cNvGrpSpPr>
              <a:grpSpLocks/>
            </p:cNvGrpSpPr>
            <p:nvPr/>
          </p:nvGrpSpPr>
          <p:grpSpPr bwMode="auto">
            <a:xfrm>
              <a:off x="3424" y="1570"/>
              <a:ext cx="1905" cy="1239"/>
              <a:chOff x="3651" y="1572"/>
              <a:chExt cx="1905" cy="1239"/>
            </a:xfrm>
          </p:grpSpPr>
          <p:grpSp>
            <p:nvGrpSpPr>
              <p:cNvPr id="6" name="Group 16"/>
              <p:cNvGrpSpPr>
                <a:grpSpLocks/>
              </p:cNvGrpSpPr>
              <p:nvPr/>
            </p:nvGrpSpPr>
            <p:grpSpPr bwMode="auto">
              <a:xfrm>
                <a:off x="3651" y="1572"/>
                <a:ext cx="1905" cy="1239"/>
                <a:chOff x="3651" y="1572"/>
                <a:chExt cx="1905" cy="1239"/>
              </a:xfrm>
            </p:grpSpPr>
            <p:grpSp>
              <p:nvGrpSpPr>
                <p:cNvPr id="7" name="Group 17"/>
                <p:cNvGrpSpPr>
                  <a:grpSpLocks/>
                </p:cNvGrpSpPr>
                <p:nvPr/>
              </p:nvGrpSpPr>
              <p:grpSpPr bwMode="auto">
                <a:xfrm>
                  <a:off x="3651" y="1572"/>
                  <a:ext cx="1905" cy="1239"/>
                  <a:chOff x="3651" y="1572"/>
                  <a:chExt cx="1905" cy="1239"/>
                </a:xfrm>
              </p:grpSpPr>
              <p:grpSp>
                <p:nvGrpSpPr>
                  <p:cNvPr id="8" name="Group 18"/>
                  <p:cNvGrpSpPr>
                    <a:grpSpLocks/>
                  </p:cNvGrpSpPr>
                  <p:nvPr/>
                </p:nvGrpSpPr>
                <p:grpSpPr bwMode="auto">
                  <a:xfrm>
                    <a:off x="3651" y="1572"/>
                    <a:ext cx="1905" cy="1239"/>
                    <a:chOff x="612" y="1117"/>
                    <a:chExt cx="1905" cy="1239"/>
                  </a:xfrm>
                </p:grpSpPr>
                <p:pic>
                  <p:nvPicPr>
                    <p:cNvPr id="11290" name="Picture 19" descr="NAD"/>
                    <p:cNvPicPr>
                      <a:picLocks noChangeAspect="1" noChangeArrowheads="1"/>
                    </p:cNvPicPr>
                    <p:nvPr/>
                  </p:nvPicPr>
                  <p:blipFill>
                    <a:blip r:embed="rId2">
                      <a:extLst>
                        <a:ext uri="{28A0092B-C50C-407E-A947-70E740481C1C}">
                          <a14:useLocalDpi xmlns="" xmlns:a14="http://schemas.microsoft.com/office/drawing/2010/main" val="0"/>
                        </a:ext>
                      </a:extLst>
                    </a:blip>
                    <a:srcRect l="-3447" t="46822" r="69090" b="-1375"/>
                    <a:stretch>
                      <a:fillRect/>
                    </a:stretch>
                  </p:blipFill>
                  <p:spPr bwMode="auto">
                    <a:xfrm>
                      <a:off x="612" y="1117"/>
                      <a:ext cx="1769" cy="1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91" name="Rectangle 20"/>
                    <p:cNvSpPr>
                      <a:spLocks noChangeArrowheads="1"/>
                    </p:cNvSpPr>
                    <p:nvPr/>
                  </p:nvSpPr>
                  <p:spPr bwMode="auto">
                    <a:xfrm>
                      <a:off x="1383" y="1117"/>
                      <a:ext cx="1134" cy="317"/>
                    </a:xfrm>
                    <a:prstGeom prst="rect">
                      <a:avLst/>
                    </a:prstGeom>
                    <a:solidFill>
                      <a:schemeClr val="bg1"/>
                    </a:solidFill>
                    <a:ln w="9525">
                      <a:solidFill>
                        <a:schemeClr val="bg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11289" name="Line 21"/>
                  <p:cNvSpPr>
                    <a:spLocks noChangeShapeType="1"/>
                  </p:cNvSpPr>
                  <p:nvPr/>
                </p:nvSpPr>
                <p:spPr bwMode="auto">
                  <a:xfrm rot="-291779">
                    <a:off x="4150" y="1842"/>
                    <a:ext cx="227" cy="137"/>
                  </a:xfrm>
                  <a:prstGeom prst="line">
                    <a:avLst/>
                  </a:prstGeom>
                  <a:noFill/>
                  <a:ln w="13335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86" name="Text Box 22"/>
                <p:cNvSpPr txBox="1">
                  <a:spLocks noChangeArrowheads="1"/>
                </p:cNvSpPr>
                <p:nvPr/>
              </p:nvSpPr>
              <p:spPr bwMode="auto">
                <a:xfrm>
                  <a:off x="4014" y="1752"/>
                  <a:ext cx="227"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t>
                  </a:r>
                </a:p>
              </p:txBody>
            </p:sp>
            <p:sp>
              <p:nvSpPr>
                <p:cNvPr id="11287" name="Line 23"/>
                <p:cNvSpPr>
                  <a:spLocks noChangeShapeType="1"/>
                </p:cNvSpPr>
                <p:nvPr/>
              </p:nvSpPr>
              <p:spPr bwMode="auto">
                <a:xfrm flipH="1">
                  <a:off x="4105" y="2205"/>
                  <a:ext cx="227" cy="136"/>
                </a:xfrm>
                <a:prstGeom prst="line">
                  <a:avLst/>
                </a:prstGeom>
                <a:noFill/>
                <a:ln w="8890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84" name="Line 24"/>
              <p:cNvSpPr>
                <a:spLocks noChangeShapeType="1"/>
              </p:cNvSpPr>
              <p:nvPr/>
            </p:nvSpPr>
            <p:spPr bwMode="auto">
              <a:xfrm>
                <a:off x="4354" y="1933"/>
                <a:ext cx="0" cy="27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s-AR"/>
              </a:p>
            </p:txBody>
          </p:sp>
        </p:grpSp>
        <p:sp>
          <p:nvSpPr>
            <p:cNvPr id="11277" name="Line 25"/>
            <p:cNvSpPr>
              <a:spLocks noChangeShapeType="1"/>
            </p:cNvSpPr>
            <p:nvPr/>
          </p:nvSpPr>
          <p:spPr bwMode="auto">
            <a:xfrm flipH="1">
              <a:off x="3696" y="2385"/>
              <a:ext cx="182" cy="272"/>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a:lstStyle/>
            <a:p>
              <a:endParaRPr lang="es-AR"/>
            </a:p>
          </p:txBody>
        </p:sp>
        <p:sp>
          <p:nvSpPr>
            <p:cNvPr id="11278" name="Line 26"/>
            <p:cNvSpPr>
              <a:spLocks noChangeShapeType="1"/>
            </p:cNvSpPr>
            <p:nvPr/>
          </p:nvSpPr>
          <p:spPr bwMode="auto">
            <a:xfrm>
              <a:off x="3923" y="2385"/>
              <a:ext cx="182" cy="27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s-AR"/>
            </a:p>
          </p:txBody>
        </p:sp>
        <p:sp>
          <p:nvSpPr>
            <p:cNvPr id="11279" name="Text Box 27"/>
            <p:cNvSpPr txBox="1">
              <a:spLocks noChangeArrowheads="1"/>
            </p:cNvSpPr>
            <p:nvPr/>
          </p:nvSpPr>
          <p:spPr bwMode="auto">
            <a:xfrm>
              <a:off x="3605" y="2566"/>
              <a:ext cx="998"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H    H</a:t>
              </a:r>
            </a:p>
          </p:txBody>
        </p:sp>
        <p:sp>
          <p:nvSpPr>
            <p:cNvPr id="11280" name="Text Box 28"/>
            <p:cNvSpPr txBox="1">
              <a:spLocks noChangeArrowheads="1"/>
            </p:cNvSpPr>
            <p:nvPr/>
          </p:nvSpPr>
          <p:spPr bwMode="auto">
            <a:xfrm>
              <a:off x="4876" y="1842"/>
              <a:ext cx="681"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H</a:t>
              </a:r>
              <a:r>
                <a:rPr lang="es-ES" altLang="es-AR" sz="2400" b="1" baseline="30000"/>
                <a:t>+</a:t>
              </a:r>
              <a:endParaRPr lang="es-ES" altLang="es-AR" sz="2400" b="1" baseline="0"/>
            </a:p>
          </p:txBody>
        </p:sp>
        <p:sp>
          <p:nvSpPr>
            <p:cNvPr id="11281" name="Text Box 29"/>
            <p:cNvSpPr txBox="1">
              <a:spLocks noChangeArrowheads="1"/>
            </p:cNvSpPr>
            <p:nvPr/>
          </p:nvSpPr>
          <p:spPr bwMode="auto">
            <a:xfrm>
              <a:off x="3878" y="1162"/>
              <a:ext cx="318" cy="51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  │</a:t>
              </a:r>
            </a:p>
          </p:txBody>
        </p:sp>
        <p:sp>
          <p:nvSpPr>
            <p:cNvPr id="11282" name="Text Box 30"/>
            <p:cNvSpPr txBox="1">
              <a:spLocks noChangeArrowheads="1"/>
            </p:cNvSpPr>
            <p:nvPr/>
          </p:nvSpPr>
          <p:spPr bwMode="auto">
            <a:xfrm>
              <a:off x="3833" y="1165"/>
              <a:ext cx="363" cy="2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R</a:t>
              </a:r>
            </a:p>
          </p:txBody>
        </p:sp>
      </p:grpSp>
      <p:sp>
        <p:nvSpPr>
          <p:cNvPr id="11272" name="Text Box 31"/>
          <p:cNvSpPr txBox="1">
            <a:spLocks noChangeArrowheads="1"/>
          </p:cNvSpPr>
          <p:nvPr/>
        </p:nvSpPr>
        <p:spPr bwMode="auto">
          <a:xfrm>
            <a:off x="827088" y="4437063"/>
            <a:ext cx="2449512" cy="466725"/>
          </a:xfrm>
          <a:prstGeom prst="rect">
            <a:avLst/>
          </a:prstGeom>
          <a:noFill/>
          <a:ln w="9525">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solidFill>
                  <a:srgbClr val="0000FF"/>
                </a:solidFill>
              </a:rPr>
              <a:t>NAD OXIDADO</a:t>
            </a:r>
          </a:p>
        </p:txBody>
      </p:sp>
      <p:sp>
        <p:nvSpPr>
          <p:cNvPr id="11273" name="Text Box 32"/>
          <p:cNvSpPr txBox="1">
            <a:spLocks noChangeArrowheads="1"/>
          </p:cNvSpPr>
          <p:nvPr/>
        </p:nvSpPr>
        <p:spPr bwMode="auto">
          <a:xfrm>
            <a:off x="5364163" y="4508500"/>
            <a:ext cx="2736850" cy="466725"/>
          </a:xfrm>
          <a:prstGeom prst="rect">
            <a:avLst/>
          </a:prstGeom>
          <a:noFill/>
          <a:ln w="9525">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spcBef>
                <a:spcPct val="50000"/>
              </a:spcBef>
            </a:pPr>
            <a:r>
              <a:rPr lang="es-ES" altLang="es-AR" sz="2400" b="1" baseline="0">
                <a:solidFill>
                  <a:srgbClr val="0000FF"/>
                </a:solidFill>
              </a:rPr>
              <a:t>NAD REDUCIDO</a:t>
            </a:r>
          </a:p>
        </p:txBody>
      </p:sp>
      <p:sp>
        <p:nvSpPr>
          <p:cNvPr id="11274" name="Text Box 33"/>
          <p:cNvSpPr txBox="1">
            <a:spLocks noChangeArrowheads="1"/>
          </p:cNvSpPr>
          <p:nvPr/>
        </p:nvSpPr>
        <p:spPr bwMode="auto">
          <a:xfrm rot="-5534686">
            <a:off x="-71437" y="2744788"/>
            <a:ext cx="17208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aseline="0"/>
              <a:t>Anillo de nicotinamida</a:t>
            </a:r>
          </a:p>
        </p:txBody>
      </p:sp>
      <p:sp>
        <p:nvSpPr>
          <p:cNvPr id="11275" name="Rectangle 34"/>
          <p:cNvSpPr>
            <a:spLocks noChangeArrowheads="1"/>
          </p:cNvSpPr>
          <p:nvPr/>
        </p:nvSpPr>
        <p:spPr bwMode="auto">
          <a:xfrm>
            <a:off x="5940425" y="2492375"/>
            <a:ext cx="215900" cy="2159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Tree>
    <p:extLst>
      <p:ext uri="{BB962C8B-B14F-4D97-AF65-F5344CB8AC3E}">
        <p14:creationId xmlns="" xmlns:p14="http://schemas.microsoft.com/office/powerpoint/2010/main" val="1970736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24"/>
            <a:ext cx="91440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normAutofit/>
          </a:bodyPr>
          <a:lstStyle/>
          <a:p>
            <a:pPr eaLnBrk="1" hangingPunct="1"/>
            <a:r>
              <a:rPr lang="es-ES" sz="2800" b="1" dirty="0" smtClean="0">
                <a:solidFill>
                  <a:srgbClr val="C00000"/>
                </a:solidFill>
                <a:effectLst>
                  <a:outerShdw blurRad="38100" dist="38100" dir="2700000" algn="tl">
                    <a:srgbClr val="000000">
                      <a:alpha val="43137"/>
                    </a:srgbClr>
                  </a:outerShdw>
                </a:effectLst>
                <a:latin typeface="Comic Sans MS" pitchFamily="66" charset="0"/>
              </a:rPr>
              <a:t>¿Qué reacciones proveen de NADH</a:t>
            </a:r>
            <a:br>
              <a:rPr lang="es-ES" sz="2800" b="1" dirty="0" smtClean="0">
                <a:solidFill>
                  <a:srgbClr val="C00000"/>
                </a:solidFill>
                <a:effectLst>
                  <a:outerShdw blurRad="38100" dist="38100" dir="2700000" algn="tl">
                    <a:srgbClr val="000000">
                      <a:alpha val="43137"/>
                    </a:srgbClr>
                  </a:outerShdw>
                </a:effectLst>
                <a:latin typeface="Comic Sans MS" pitchFamily="66" charset="0"/>
              </a:rPr>
            </a:br>
            <a:r>
              <a:rPr lang="es-ES" sz="2800" b="1" dirty="0" smtClean="0">
                <a:solidFill>
                  <a:srgbClr val="C00000"/>
                </a:solidFill>
                <a:effectLst>
                  <a:outerShdw blurRad="38100" dist="38100" dir="2700000" algn="tl">
                    <a:srgbClr val="000000">
                      <a:alpha val="43137"/>
                    </a:srgbClr>
                  </a:outerShdw>
                </a:effectLst>
                <a:latin typeface="Comic Sans MS" pitchFamily="66" charset="0"/>
              </a:rPr>
              <a:t> a la Cadena </a:t>
            </a:r>
            <a:r>
              <a:rPr lang="es-ES" sz="2800" b="1" dirty="0">
                <a:solidFill>
                  <a:srgbClr val="C00000"/>
                </a:solidFill>
                <a:effectLst>
                  <a:outerShdw blurRad="38100" dist="38100" dir="2700000" algn="tl">
                    <a:srgbClr val="000000">
                      <a:alpha val="43137"/>
                    </a:srgbClr>
                  </a:outerShdw>
                </a:effectLst>
                <a:latin typeface="Comic Sans MS" pitchFamily="66" charset="0"/>
              </a:rPr>
              <a:t>R</a:t>
            </a:r>
            <a:r>
              <a:rPr lang="es-ES" sz="2800" b="1" dirty="0" smtClean="0">
                <a:solidFill>
                  <a:srgbClr val="C00000"/>
                </a:solidFill>
                <a:effectLst>
                  <a:outerShdw blurRad="38100" dist="38100" dir="2700000" algn="tl">
                    <a:srgbClr val="000000">
                      <a:alpha val="43137"/>
                    </a:srgbClr>
                  </a:outerShdw>
                </a:effectLst>
                <a:latin typeface="Comic Sans MS" pitchFamily="66" charset="0"/>
              </a:rPr>
              <a:t>espiratoria?</a:t>
            </a:r>
          </a:p>
        </p:txBody>
      </p:sp>
      <p:sp>
        <p:nvSpPr>
          <p:cNvPr id="128003" name="Rectangle 3"/>
          <p:cNvSpPr>
            <a:spLocks noGrp="1" noChangeArrowheads="1"/>
          </p:cNvSpPr>
          <p:nvPr>
            <p:ph type="body" idx="1"/>
          </p:nvPr>
        </p:nvSpPr>
        <p:spPr/>
        <p:txBody>
          <a:bodyPr/>
          <a:lstStyle/>
          <a:p>
            <a:pPr eaLnBrk="1" hangingPunct="1"/>
            <a:r>
              <a:rPr lang="es-ES" sz="2800" i="1" dirty="0" err="1" smtClean="0"/>
              <a:t>Piruvato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err="1" smtClean="0"/>
              <a:t>Isocitrato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smtClean="0"/>
              <a:t>Malato </a:t>
            </a:r>
            <a:r>
              <a:rPr lang="es-ES" sz="2800" i="1" dirty="0" smtClean="0">
                <a:solidFill>
                  <a:srgbClr val="C00000"/>
                </a:solidFill>
                <a:effectLst>
                  <a:outerShdw blurRad="38100" dist="38100" dir="2700000" algn="tl">
                    <a:srgbClr val="000000">
                      <a:alpha val="43137"/>
                    </a:srgbClr>
                  </a:outerShdw>
                </a:effectLst>
              </a:rPr>
              <a:t>deshidrogenasa</a:t>
            </a:r>
          </a:p>
          <a:p>
            <a:pPr eaLnBrk="1" hangingPunct="1"/>
            <a:endParaRPr lang="es-ES" sz="2800" i="1" dirty="0" smtClean="0"/>
          </a:p>
          <a:p>
            <a:pPr eaLnBrk="1" hangingPunct="1"/>
            <a:r>
              <a:rPr lang="es-ES" sz="2800" i="1" dirty="0" smtClean="0">
                <a:latin typeface="Arial Unicode MS" pitchFamily="34" charset="-128"/>
              </a:rPr>
              <a:t> </a:t>
            </a:r>
            <a:r>
              <a:rPr lang="es-ES" sz="2800" i="1" dirty="0" smtClean="0">
                <a:latin typeface="Symbol" pitchFamily="18" charset="2"/>
              </a:rPr>
              <a:t>a</a:t>
            </a:r>
            <a:r>
              <a:rPr lang="es-ES" sz="2800" i="1" dirty="0" smtClean="0"/>
              <a:t>-</a:t>
            </a:r>
            <a:r>
              <a:rPr lang="es-ES" sz="2800" i="1" dirty="0" err="1" smtClean="0"/>
              <a:t>cetoglutarato</a:t>
            </a:r>
            <a:r>
              <a:rPr lang="es-ES" sz="2800" i="1" dirty="0" smtClean="0"/>
              <a:t> </a:t>
            </a:r>
            <a:r>
              <a:rPr lang="es-ES" sz="2800" i="1" dirty="0" smtClean="0">
                <a:solidFill>
                  <a:srgbClr val="C00000"/>
                </a:solidFill>
                <a:effectLst>
                  <a:outerShdw blurRad="38100" dist="38100" dir="2700000" algn="tl">
                    <a:srgbClr val="000000">
                      <a:alpha val="43137"/>
                    </a:srgbClr>
                  </a:outerShdw>
                </a:effectLst>
              </a:rPr>
              <a:t>deshidrogenasa</a:t>
            </a:r>
          </a:p>
        </p:txBody>
      </p:sp>
      <p:sp>
        <p:nvSpPr>
          <p:cNvPr id="128004" name="Text Box 4"/>
          <p:cNvSpPr txBox="1">
            <a:spLocks noChangeArrowheads="1"/>
          </p:cNvSpPr>
          <p:nvPr/>
        </p:nvSpPr>
        <p:spPr bwMode="auto">
          <a:xfrm>
            <a:off x="539750" y="5373688"/>
            <a:ext cx="6911975" cy="466725"/>
          </a:xfrm>
          <a:prstGeom prst="rect">
            <a:avLst/>
          </a:prstGeom>
          <a:noFill/>
          <a:ln w="9525">
            <a:solidFill>
              <a:schemeClr val="tx1"/>
            </a:solidFill>
            <a:miter lim="800000"/>
            <a:headEnd/>
            <a:tailEnd/>
          </a:ln>
        </p:spPr>
        <p:txBody>
          <a:bodyPr>
            <a:spAutoFit/>
          </a:bodyPr>
          <a:lstStyle/>
          <a:p>
            <a:pPr>
              <a:spcBef>
                <a:spcPct val="50000"/>
              </a:spcBef>
            </a:pPr>
            <a:r>
              <a:rPr lang="es-ES" sz="2400" b="1" dirty="0">
                <a:solidFill>
                  <a:schemeClr val="accent2"/>
                </a:solidFill>
              </a:rPr>
              <a:t>Sustrato  +  NAD</a:t>
            </a:r>
            <a:r>
              <a:rPr lang="es-ES" sz="2400" b="1" baseline="30000" dirty="0">
                <a:solidFill>
                  <a:schemeClr val="accent2"/>
                </a:solidFill>
              </a:rPr>
              <a:t>+</a:t>
            </a:r>
            <a:r>
              <a:rPr lang="es-ES" sz="2400" b="1" dirty="0">
                <a:solidFill>
                  <a:schemeClr val="accent2"/>
                </a:solidFill>
              </a:rPr>
              <a:t>         </a:t>
            </a:r>
            <a:r>
              <a:rPr lang="es-ES" sz="2400" b="1" dirty="0" smtClean="0">
                <a:solidFill>
                  <a:schemeClr val="accent2"/>
                </a:solidFill>
              </a:rPr>
              <a:t>               Producto  </a:t>
            </a:r>
            <a:r>
              <a:rPr lang="es-ES" sz="2400" b="1" dirty="0">
                <a:solidFill>
                  <a:schemeClr val="accent2"/>
                </a:solidFill>
              </a:rPr>
              <a:t>+  NADH +  H</a:t>
            </a:r>
          </a:p>
        </p:txBody>
      </p:sp>
      <p:sp>
        <p:nvSpPr>
          <p:cNvPr id="128006" name="Rectangle 6"/>
          <p:cNvSpPr>
            <a:spLocks noChangeArrowheads="1"/>
          </p:cNvSpPr>
          <p:nvPr/>
        </p:nvSpPr>
        <p:spPr bwMode="auto">
          <a:xfrm>
            <a:off x="5651500" y="5229225"/>
            <a:ext cx="2089150" cy="792163"/>
          </a:xfrm>
          <a:prstGeom prst="rect">
            <a:avLst/>
          </a:prstGeom>
          <a:solidFill>
            <a:srgbClr val="FFFF00">
              <a:alpha val="16078"/>
            </a:srgbClr>
          </a:solidFill>
          <a:ln w="9525">
            <a:solidFill>
              <a:schemeClr val="tx1"/>
            </a:solidFill>
            <a:miter lim="800000"/>
            <a:headEnd/>
            <a:tailEnd/>
          </a:ln>
        </p:spPr>
        <p:txBody>
          <a:bodyPr wrap="none" anchor="ctr"/>
          <a:lstStyle/>
          <a:p>
            <a:endParaRPr lang="es-PE"/>
          </a:p>
        </p:txBody>
      </p:sp>
      <p:sp>
        <p:nvSpPr>
          <p:cNvPr id="128007" name="Line 7"/>
          <p:cNvSpPr>
            <a:spLocks noChangeShapeType="1"/>
          </p:cNvSpPr>
          <p:nvPr/>
        </p:nvSpPr>
        <p:spPr bwMode="auto">
          <a:xfrm flipH="1">
            <a:off x="7286643" y="5857892"/>
            <a:ext cx="240033" cy="500066"/>
          </a:xfrm>
          <a:prstGeom prst="line">
            <a:avLst/>
          </a:prstGeom>
          <a:noFill/>
          <a:ln w="9525">
            <a:solidFill>
              <a:schemeClr val="tx1"/>
            </a:solidFill>
            <a:round/>
            <a:headEnd/>
            <a:tailEnd type="triangle" w="med" len="med"/>
          </a:ln>
        </p:spPr>
        <p:txBody>
          <a:bodyPr/>
          <a:lstStyle/>
          <a:p>
            <a:endParaRPr lang="es-AR"/>
          </a:p>
        </p:txBody>
      </p:sp>
      <p:sp>
        <p:nvSpPr>
          <p:cNvPr id="128008" name="Text Box 8"/>
          <p:cNvSpPr txBox="1">
            <a:spLocks noChangeArrowheads="1"/>
          </p:cNvSpPr>
          <p:nvPr/>
        </p:nvSpPr>
        <p:spPr bwMode="auto">
          <a:xfrm>
            <a:off x="6743691" y="6073170"/>
            <a:ext cx="2186027" cy="784830"/>
          </a:xfrm>
          <a:prstGeom prst="rect">
            <a:avLst/>
          </a:prstGeom>
          <a:noFill/>
          <a:ln w="9525">
            <a:solidFill>
              <a:srgbClr val="F42B0A"/>
            </a:solidFill>
            <a:miter lim="800000"/>
            <a:headEnd/>
            <a:tailEnd/>
          </a:ln>
        </p:spPr>
        <p:txBody>
          <a:bodyPr wrap="square">
            <a:spAutoFit/>
          </a:bodyPr>
          <a:lstStyle/>
          <a:p>
            <a:pPr algn="ctr">
              <a:spcBef>
                <a:spcPct val="50000"/>
              </a:spcBef>
            </a:pPr>
            <a:r>
              <a:rPr lang="es-ES" b="1" dirty="0" smtClean="0">
                <a:solidFill>
                  <a:srgbClr val="C00000"/>
                </a:solidFill>
                <a:effectLst>
                  <a:outerShdw blurRad="38100" dist="38100" dir="2700000" algn="tl">
                    <a:srgbClr val="000000">
                      <a:alpha val="43137"/>
                    </a:srgbClr>
                  </a:outerShdw>
                </a:effectLst>
              </a:rPr>
              <a:t>Cadena</a:t>
            </a:r>
          </a:p>
          <a:p>
            <a:pPr algn="ctr">
              <a:spcBef>
                <a:spcPct val="50000"/>
              </a:spcBef>
            </a:pPr>
            <a:r>
              <a:rPr lang="es-ES" b="1" dirty="0" smtClean="0">
                <a:solidFill>
                  <a:srgbClr val="C00000"/>
                </a:solidFill>
                <a:effectLst>
                  <a:outerShdw blurRad="38100" dist="38100" dir="2700000" algn="tl">
                    <a:srgbClr val="000000">
                      <a:alpha val="43137"/>
                    </a:srgbClr>
                  </a:outerShdw>
                </a:effectLst>
              </a:rPr>
              <a:t>Respiratoria</a:t>
            </a:r>
            <a:endParaRPr lang="es-ES" b="1" dirty="0">
              <a:solidFill>
                <a:srgbClr val="C00000"/>
              </a:solidFill>
              <a:effectLst>
                <a:outerShdw blurRad="38100" dist="38100" dir="2700000" algn="tl">
                  <a:srgbClr val="000000">
                    <a:alpha val="43137"/>
                  </a:srgbClr>
                </a:outerShdw>
              </a:effectLst>
            </a:endParaRPr>
          </a:p>
        </p:txBody>
      </p:sp>
      <p:sp>
        <p:nvSpPr>
          <p:cNvPr id="14" name="Oval 9" descr="10%"/>
          <p:cNvSpPr>
            <a:spLocks noChangeArrowheads="1"/>
          </p:cNvSpPr>
          <p:nvPr/>
        </p:nvSpPr>
        <p:spPr bwMode="auto">
          <a:xfrm>
            <a:off x="5946778" y="2938458"/>
            <a:ext cx="2592388" cy="1655763"/>
          </a:xfrm>
          <a:prstGeom prst="ellipse">
            <a:avLst/>
          </a:prstGeom>
          <a:pattFill prst="pct10">
            <a:fgClr>
              <a:srgbClr val="FBFDA1"/>
            </a:fgClr>
            <a:bgClr>
              <a:srgbClr val="FFFFFF"/>
            </a:bgClr>
          </a:pattFill>
          <a:ln w="9525">
            <a:solidFill>
              <a:schemeClr val="tx1"/>
            </a:solidFill>
            <a:round/>
            <a:headEnd/>
            <a:tailEnd/>
          </a:ln>
        </p:spPr>
        <p:txBody>
          <a:bodyPr wrap="none" anchor="ctr"/>
          <a:lstStyle/>
          <a:p>
            <a:pPr algn="ctr"/>
            <a:r>
              <a:rPr lang="es-ES" b="1" dirty="0">
                <a:solidFill>
                  <a:schemeClr val="accent2"/>
                </a:solidFill>
              </a:rPr>
              <a:t>CICLO DE KREBS</a:t>
            </a:r>
          </a:p>
        </p:txBody>
      </p:sp>
      <p:cxnSp>
        <p:nvCxnSpPr>
          <p:cNvPr id="16" name="15 Conector recto de flecha"/>
          <p:cNvCxnSpPr/>
          <p:nvPr/>
        </p:nvCxnSpPr>
        <p:spPr>
          <a:xfrm rot="10800000">
            <a:off x="5143504" y="1857364"/>
            <a:ext cx="17859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rot="16200000" flipH="1">
            <a:off x="6500826" y="2285992"/>
            <a:ext cx="928694"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23 Conector recto de flecha"/>
          <p:cNvCxnSpPr/>
          <p:nvPr/>
        </p:nvCxnSpPr>
        <p:spPr>
          <a:xfrm rot="10800000">
            <a:off x="4786316" y="2928938"/>
            <a:ext cx="1357320" cy="2143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26 Conector recto de flecha"/>
          <p:cNvCxnSpPr/>
          <p:nvPr/>
        </p:nvCxnSpPr>
        <p:spPr>
          <a:xfrm rot="10800000" flipV="1">
            <a:off x="5643570" y="4643446"/>
            <a:ext cx="1428759" cy="2857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rot="10800000" flipV="1">
            <a:off x="4857753" y="3929065"/>
            <a:ext cx="1000131" cy="714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33 CuadroTexto"/>
          <p:cNvSpPr txBox="1"/>
          <p:nvPr/>
        </p:nvSpPr>
        <p:spPr>
          <a:xfrm>
            <a:off x="1500166" y="5857892"/>
            <a:ext cx="3964419" cy="400110"/>
          </a:xfrm>
          <a:prstGeom prst="rect">
            <a:avLst/>
          </a:prstGeom>
          <a:noFill/>
        </p:spPr>
        <p:txBody>
          <a:bodyPr wrap="none" rtlCol="0">
            <a:spAutoFit/>
          </a:bodyPr>
          <a:lstStyle/>
          <a:p>
            <a:r>
              <a:rPr lang="es-ES" sz="2000" i="1" u="sng" dirty="0" smtClean="0">
                <a:solidFill>
                  <a:srgbClr val="C00000"/>
                </a:solidFill>
                <a:effectLst>
                  <a:outerShdw blurRad="38100" dist="38100" dir="2700000" algn="tl">
                    <a:srgbClr val="000000">
                      <a:alpha val="43137"/>
                    </a:srgbClr>
                  </a:outerShdw>
                </a:effectLst>
              </a:rPr>
              <a:t>Deshidrogenasas NAD dependientes</a:t>
            </a:r>
            <a:endParaRPr lang="es-AR" sz="2000" i="1" u="sng" dirty="0">
              <a:solidFill>
                <a:srgbClr val="C00000"/>
              </a:solidFill>
            </a:endParaRPr>
          </a:p>
        </p:txBody>
      </p:sp>
      <p:sp>
        <p:nvSpPr>
          <p:cNvPr id="35" name="34 Flecha derecha"/>
          <p:cNvSpPr/>
          <p:nvPr/>
        </p:nvSpPr>
        <p:spPr>
          <a:xfrm>
            <a:off x="3000364" y="5572140"/>
            <a:ext cx="1285884" cy="714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rgbClr val="C00000"/>
              </a:solidFill>
            </a:endParaRPr>
          </a:p>
        </p:txBody>
      </p:sp>
      <p:sp>
        <p:nvSpPr>
          <p:cNvPr id="36" name="35 CuadroTexto"/>
          <p:cNvSpPr txBox="1"/>
          <p:nvPr/>
        </p:nvSpPr>
        <p:spPr>
          <a:xfrm>
            <a:off x="2000232" y="1142984"/>
            <a:ext cx="5715040" cy="738664"/>
          </a:xfrm>
          <a:prstGeom prst="rect">
            <a:avLst/>
          </a:prstGeom>
          <a:noFill/>
        </p:spPr>
        <p:txBody>
          <a:bodyPr wrap="square" rtlCol="0">
            <a:spAutoFit/>
          </a:bodyPr>
          <a:lstStyle/>
          <a:p>
            <a:r>
              <a:rPr lang="es-ES" sz="2400" i="1" u="sng" dirty="0" smtClean="0">
                <a:solidFill>
                  <a:srgbClr val="C00000"/>
                </a:solidFill>
                <a:effectLst>
                  <a:outerShdw blurRad="38100" dist="38100" dir="2700000" algn="tl">
                    <a:srgbClr val="000000">
                      <a:alpha val="43137"/>
                    </a:srgbClr>
                  </a:outerShdw>
                </a:effectLst>
              </a:rPr>
              <a:t>Deshidrogenasas NAD dependientes</a:t>
            </a:r>
            <a:endParaRPr lang="es-AR" sz="2400" i="1" u="sng" dirty="0" smtClean="0">
              <a:solidFill>
                <a:srgbClr val="C00000"/>
              </a:solidFill>
            </a:endParaRPr>
          </a:p>
          <a:p>
            <a:endParaRPr lang="es-A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ox(in)">
                                      <p:cBhvr>
                                        <p:cTn id="7" dur="500"/>
                                        <p:tgtEl>
                                          <p:spTgt spid="1280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ox(in)">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8003">
                                            <p:txEl>
                                              <p:pRg st="0" end="0"/>
                                            </p:txEl>
                                          </p:spTgt>
                                        </p:tgtEl>
                                        <p:attrNameLst>
                                          <p:attrName>style.visibility</p:attrName>
                                        </p:attrNameLst>
                                      </p:cBhvr>
                                      <p:to>
                                        <p:strVal val="visible"/>
                                      </p:to>
                                    </p:set>
                                    <p:animEffect transition="in" filter="checkerboard(across)">
                                      <p:cBhvr>
                                        <p:cTn id="17" dur="500"/>
                                        <p:tgtEl>
                                          <p:spTgt spid="12800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8003">
                                            <p:txEl>
                                              <p:pRg st="2" end="2"/>
                                            </p:txEl>
                                          </p:spTgt>
                                        </p:tgtEl>
                                        <p:attrNameLst>
                                          <p:attrName>style.visibility</p:attrName>
                                        </p:attrNameLst>
                                      </p:cBhvr>
                                      <p:to>
                                        <p:strVal val="visible"/>
                                      </p:to>
                                    </p:set>
                                    <p:animEffect transition="in" filter="checkerboard(across)">
                                      <p:cBhvr>
                                        <p:cTn id="22" dur="500"/>
                                        <p:tgtEl>
                                          <p:spTgt spid="12800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8003">
                                            <p:txEl>
                                              <p:pRg st="4" end="4"/>
                                            </p:txEl>
                                          </p:spTgt>
                                        </p:tgtEl>
                                        <p:attrNameLst>
                                          <p:attrName>style.visibility</p:attrName>
                                        </p:attrNameLst>
                                      </p:cBhvr>
                                      <p:to>
                                        <p:strVal val="visible"/>
                                      </p:to>
                                    </p:set>
                                    <p:animEffect transition="in" filter="checkerboard(across)">
                                      <p:cBhvr>
                                        <p:cTn id="27" dur="500"/>
                                        <p:tgtEl>
                                          <p:spTgt spid="1280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8003">
                                            <p:txEl>
                                              <p:pRg st="6" end="6"/>
                                            </p:txEl>
                                          </p:spTgt>
                                        </p:tgtEl>
                                        <p:attrNameLst>
                                          <p:attrName>style.visibility</p:attrName>
                                        </p:attrNameLst>
                                      </p:cBhvr>
                                      <p:to>
                                        <p:strVal val="visible"/>
                                      </p:to>
                                    </p:set>
                                    <p:animEffect transition="in" filter="checkerboard(across)">
                                      <p:cBhvr>
                                        <p:cTn id="32" dur="500"/>
                                        <p:tgtEl>
                                          <p:spTgt spid="12800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28004"/>
                                        </p:tgtEl>
                                        <p:attrNameLst>
                                          <p:attrName>style.visibility</p:attrName>
                                        </p:attrNameLst>
                                      </p:cBhvr>
                                      <p:to>
                                        <p:strVal val="visible"/>
                                      </p:to>
                                    </p:set>
                                    <p:animEffect transition="in" filter="box(in)">
                                      <p:cBhvr>
                                        <p:cTn id="41" dur="500"/>
                                        <p:tgtEl>
                                          <p:spTgt spid="12800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28006"/>
                                        </p:tgtEl>
                                        <p:attrNameLst>
                                          <p:attrName>style.visibility</p:attrName>
                                        </p:attrNameLst>
                                      </p:cBhvr>
                                      <p:to>
                                        <p:strVal val="visible"/>
                                      </p:to>
                                    </p:set>
                                    <p:animEffect transition="in" filter="checkerboard(across)">
                                      <p:cBhvr>
                                        <p:cTn id="50" dur="500"/>
                                        <p:tgtEl>
                                          <p:spTgt spid="128006"/>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28007"/>
                                        </p:tgtEl>
                                        <p:attrNameLst>
                                          <p:attrName>style.visibility</p:attrName>
                                        </p:attrNameLst>
                                      </p:cBhvr>
                                      <p:to>
                                        <p:strVal val="visible"/>
                                      </p:to>
                                    </p:set>
                                    <p:animEffect transition="in" filter="checkerboard(across)">
                                      <p:cBhvr>
                                        <p:cTn id="53" dur="500"/>
                                        <p:tgtEl>
                                          <p:spTgt spid="128007"/>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28008"/>
                                        </p:tgtEl>
                                        <p:attrNameLst>
                                          <p:attrName>style.visibility</p:attrName>
                                        </p:attrNameLst>
                                      </p:cBhvr>
                                      <p:to>
                                        <p:strVal val="visible"/>
                                      </p:to>
                                    </p:set>
                                    <p:animEffect transition="in" filter="checkerboard(across)">
                                      <p:cBhvr>
                                        <p:cTn id="56" dur="500"/>
                                        <p:tgtEl>
                                          <p:spTgt spid="1280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animBg="1"/>
      <p:bldP spid="128003" grpId="0" build="p"/>
      <p:bldP spid="128004" grpId="0" animBg="1"/>
      <p:bldP spid="128006" grpId="0" animBg="1"/>
      <p:bldP spid="128007" grpId="0" animBg="1"/>
      <p:bldP spid="128008" grpId="0" animBg="1"/>
      <p:bldP spid="14" grpId="0" animBg="1"/>
      <p:bldP spid="34"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57200" y="260350"/>
            <a:ext cx="8229600" cy="1143000"/>
          </a:xfr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lstStyle/>
          <a:p>
            <a:pPr eaLnBrk="1" hangingPunct="1"/>
            <a:r>
              <a:rPr lang="es-ES" altLang="es-AR" sz="3200" b="1" smtClean="0"/>
              <a:t>Deshidrogenasas ligadas a FAD ó a FMN</a:t>
            </a:r>
          </a:p>
        </p:txBody>
      </p:sp>
      <p:grpSp>
        <p:nvGrpSpPr>
          <p:cNvPr id="3" name="Group 3"/>
          <p:cNvGrpSpPr>
            <a:grpSpLocks/>
          </p:cNvGrpSpPr>
          <p:nvPr/>
        </p:nvGrpSpPr>
        <p:grpSpPr bwMode="auto">
          <a:xfrm>
            <a:off x="611188" y="1773238"/>
            <a:ext cx="7704137" cy="457200"/>
            <a:chOff x="567" y="1525"/>
            <a:chExt cx="4853" cy="288"/>
          </a:xfrm>
        </p:grpSpPr>
        <p:sp>
          <p:nvSpPr>
            <p:cNvPr id="1033" name="Rectangle 4"/>
            <p:cNvSpPr>
              <a:spLocks noChangeArrowheads="1"/>
            </p:cNvSpPr>
            <p:nvPr/>
          </p:nvSpPr>
          <p:spPr bwMode="auto">
            <a:xfrm>
              <a:off x="567" y="1525"/>
              <a:ext cx="4853"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400" b="1" baseline="0"/>
                <a:t>AH</a:t>
              </a:r>
              <a:r>
                <a:rPr lang="es-ES" altLang="es-AR" sz="2400" b="1"/>
                <a:t>2</a:t>
              </a:r>
              <a:r>
                <a:rPr lang="es-ES" altLang="es-AR" sz="2400" b="1" baseline="0"/>
                <a:t>  + FAD (FMN)                     A  +  FADH</a:t>
              </a:r>
              <a:r>
                <a:rPr lang="es-ES" altLang="es-AR" sz="2400" b="1"/>
                <a:t>2 </a:t>
              </a:r>
              <a:r>
                <a:rPr lang="es-ES" altLang="es-AR" sz="2400" b="1" baseline="0"/>
                <a:t>+(FMNH</a:t>
              </a:r>
              <a:r>
                <a:rPr lang="es-ES" altLang="es-AR" sz="2400" b="1"/>
                <a:t>2</a:t>
              </a:r>
              <a:r>
                <a:rPr lang="es-ES" altLang="es-AR" sz="2400" b="1" baseline="0"/>
                <a:t>)</a:t>
              </a:r>
              <a:endParaRPr lang="es-ES" altLang="es-AR" sz="2400" b="1"/>
            </a:p>
          </p:txBody>
        </p:sp>
        <p:sp>
          <p:nvSpPr>
            <p:cNvPr id="1034" name="Line 5"/>
            <p:cNvSpPr>
              <a:spLocks noChangeShapeType="1"/>
            </p:cNvSpPr>
            <p:nvPr/>
          </p:nvSpPr>
          <p:spPr bwMode="auto">
            <a:xfrm>
              <a:off x="2472" y="1661"/>
              <a:ext cx="726" cy="0"/>
            </a:xfrm>
            <a:prstGeom prst="line">
              <a:avLst/>
            </a:prstGeom>
            <a:noFill/>
            <a:ln w="317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pic>
        <p:nvPicPr>
          <p:cNvPr id="1044" name="Picture 20"/>
          <p:cNvPicPr>
            <a:picLocks noChangeAspect="1" noChangeArrowheads="1"/>
          </p:cNvPicPr>
          <p:nvPr/>
        </p:nvPicPr>
        <p:blipFill>
          <a:blip r:embed="rId2">
            <a:lum bright="-20000" contrast="20000"/>
            <a:extLst>
              <a:ext uri="{28A0092B-C50C-407E-A947-70E740481C1C}">
                <a14:useLocalDpi xmlns="" xmlns:a14="http://schemas.microsoft.com/office/drawing/2010/main" val="0"/>
              </a:ext>
            </a:extLst>
          </a:blip>
          <a:srcRect/>
          <a:stretch>
            <a:fillRect/>
          </a:stretch>
        </p:blipFill>
        <p:spPr bwMode="auto">
          <a:xfrm>
            <a:off x="251520" y="2924944"/>
            <a:ext cx="2880320" cy="25156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3">
            <a:lum bright="-20000" contrast="20000"/>
            <a:extLst>
              <a:ext uri="{28A0092B-C50C-407E-A947-70E740481C1C}">
                <a14:useLocalDpi xmlns="" xmlns:a14="http://schemas.microsoft.com/office/drawing/2010/main" val="0"/>
              </a:ext>
            </a:extLst>
          </a:blip>
          <a:srcRect/>
          <a:stretch>
            <a:fillRect/>
          </a:stretch>
        </p:blipFill>
        <p:spPr bwMode="auto">
          <a:xfrm>
            <a:off x="3635896" y="2564904"/>
            <a:ext cx="5040560" cy="2520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30" name="Text Box 10"/>
          <p:cNvSpPr txBox="1">
            <a:spLocks noChangeArrowheads="1"/>
          </p:cNvSpPr>
          <p:nvPr/>
        </p:nvSpPr>
        <p:spPr bwMode="auto">
          <a:xfrm>
            <a:off x="6732240" y="4551572"/>
            <a:ext cx="2375222" cy="1323439"/>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2000" b="1" baseline="0" dirty="0" smtClean="0"/>
              <a:t>FAD: </a:t>
            </a:r>
            <a:r>
              <a:rPr lang="es-ES" altLang="es-AR" sz="2000" baseline="0" dirty="0"/>
              <a:t>tiene además un nucleótido de adenina unido al </a:t>
            </a:r>
            <a:r>
              <a:rPr lang="es-ES" altLang="es-AR" sz="2000" baseline="0" dirty="0" smtClean="0"/>
              <a:t>fosfato</a:t>
            </a:r>
            <a:endParaRPr lang="es-ES" altLang="es-AR" sz="2000" baseline="0" dirty="0"/>
          </a:p>
        </p:txBody>
      </p:sp>
      <p:sp>
        <p:nvSpPr>
          <p:cNvPr id="2" name="1 CuadroTexto"/>
          <p:cNvSpPr txBox="1"/>
          <p:nvPr/>
        </p:nvSpPr>
        <p:spPr>
          <a:xfrm>
            <a:off x="251520" y="2924944"/>
            <a:ext cx="792088" cy="369332"/>
          </a:xfrm>
          <a:prstGeom prst="rect">
            <a:avLst/>
          </a:prstGeom>
          <a:noFill/>
        </p:spPr>
        <p:txBody>
          <a:bodyPr wrap="square" rtlCol="0">
            <a:spAutoFit/>
          </a:bodyPr>
          <a:lstStyle/>
          <a:p>
            <a:r>
              <a:rPr lang="es-AR" b="1" dirty="0" smtClean="0"/>
              <a:t>FMN</a:t>
            </a:r>
            <a:endParaRPr lang="es-AR" b="1" dirty="0"/>
          </a:p>
        </p:txBody>
      </p:sp>
      <p:sp>
        <p:nvSpPr>
          <p:cNvPr id="4" name="3 Elipse"/>
          <p:cNvSpPr/>
          <p:nvPr/>
        </p:nvSpPr>
        <p:spPr>
          <a:xfrm rot="2196961">
            <a:off x="762729" y="4442773"/>
            <a:ext cx="1145659" cy="4758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6" name="15 Elipse"/>
          <p:cNvSpPr/>
          <p:nvPr/>
        </p:nvSpPr>
        <p:spPr>
          <a:xfrm rot="2196961">
            <a:off x="4166343" y="4062557"/>
            <a:ext cx="1145659" cy="4758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 xmlns:p14="http://schemas.microsoft.com/office/powerpoint/2010/main" val="2747186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428596" y="785794"/>
            <a:ext cx="4031947" cy="5786454"/>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a:srcRect/>
          <a:stretch>
            <a:fillRect/>
          </a:stretch>
        </p:blipFill>
        <p:spPr bwMode="auto">
          <a:xfrm>
            <a:off x="4429124" y="1071546"/>
            <a:ext cx="4674064" cy="2000264"/>
          </a:xfrm>
          <a:prstGeom prst="rect">
            <a:avLst/>
          </a:prstGeom>
          <a:noFill/>
          <a:ln w="9525">
            <a:noFill/>
            <a:miter lim="800000"/>
            <a:headEnd/>
            <a:tailEnd/>
          </a:ln>
          <a:effectLst/>
        </p:spPr>
      </p:pic>
      <p:sp>
        <p:nvSpPr>
          <p:cNvPr id="6" name="5 Elipse"/>
          <p:cNvSpPr/>
          <p:nvPr/>
        </p:nvSpPr>
        <p:spPr>
          <a:xfrm>
            <a:off x="3571868" y="1285860"/>
            <a:ext cx="928694" cy="8572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7" name="6 Elipse"/>
          <p:cNvSpPr/>
          <p:nvPr/>
        </p:nvSpPr>
        <p:spPr>
          <a:xfrm>
            <a:off x="6072198" y="1214422"/>
            <a:ext cx="928694" cy="8572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8" name="Rectangle 2"/>
          <p:cNvSpPr>
            <a:spLocks noGrp="1" noChangeArrowheads="1"/>
          </p:cNvSpPr>
          <p:nvPr>
            <p:ph type="title"/>
          </p:nvPr>
        </p:nvSpPr>
        <p:spPr>
          <a:xfrm>
            <a:off x="457200" y="0"/>
            <a:ext cx="8229600" cy="785794"/>
          </a:xfrm>
          <a:gradFill rotWithShape="1">
            <a:gsLst>
              <a:gs pos="0">
                <a:srgbClr val="74754B"/>
              </a:gs>
              <a:gs pos="50000">
                <a:srgbClr val="FBFDA1"/>
              </a:gs>
              <a:gs pos="100000">
                <a:srgbClr val="74754B"/>
              </a:gs>
            </a:gsLst>
            <a:lin ang="5400000" scaled="1"/>
          </a:gradFill>
          <a:ln>
            <a:solidFill>
              <a:schemeClr val="tx1"/>
            </a:solidFill>
            <a:miter lim="800000"/>
            <a:headEnd/>
            <a:tailEnd/>
          </a:ln>
        </p:spPr>
        <p:txBody>
          <a:bodyPr>
            <a:normAutofit/>
          </a:bodyPr>
          <a:lstStyle/>
          <a:p>
            <a:pPr eaLnBrk="1" hangingPunct="1"/>
            <a:r>
              <a:rPr lang="es-ES" altLang="es-AR" sz="2400" b="1" dirty="0" smtClean="0"/>
              <a:t>REACCION DE REDUCCION DE FAD ó FMN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1405" y="1"/>
            <a:ext cx="8727147" cy="6500834"/>
          </a:xfrm>
          <a:prstGeom prst="rect">
            <a:avLst/>
          </a:prstGeom>
          <a:noFill/>
          <a:ln w="9525">
            <a:noFill/>
            <a:miter lim="800000"/>
            <a:headEnd/>
            <a:tailEnd/>
          </a:ln>
        </p:spPr>
      </p:pic>
      <p:sp>
        <p:nvSpPr>
          <p:cNvPr id="3" name="Rectangle 2"/>
          <p:cNvSpPr txBox="1">
            <a:spLocks noChangeArrowheads="1"/>
          </p:cNvSpPr>
          <p:nvPr/>
        </p:nvSpPr>
        <p:spPr>
          <a:xfrm>
            <a:off x="6786578" y="1428736"/>
            <a:ext cx="2500298" cy="1143008"/>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¿Qué reacciones proveen de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NADH y FADH</a:t>
            </a:r>
            <a:b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b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 a la Cadena Respiratoria?</a:t>
            </a:r>
          </a:p>
        </p:txBody>
      </p:sp>
      <p:sp>
        <p:nvSpPr>
          <p:cNvPr id="4" name="3 CuadroTexto"/>
          <p:cNvSpPr txBox="1"/>
          <p:nvPr/>
        </p:nvSpPr>
        <p:spPr>
          <a:xfrm>
            <a:off x="3571868" y="3143248"/>
            <a:ext cx="1942134" cy="615553"/>
          </a:xfrm>
          <a:prstGeom prst="rect">
            <a:avLst/>
          </a:prstGeom>
          <a:noFill/>
        </p:spPr>
        <p:txBody>
          <a:bodyPr wrap="none" rtlCol="0">
            <a:spAutoFit/>
          </a:bodyPr>
          <a:lstStyle/>
          <a:p>
            <a:pPr algn="ctr"/>
            <a:r>
              <a:rPr lang="es-ES_tradnl" b="1" dirty="0" smtClean="0"/>
              <a:t>Ciclo de </a:t>
            </a:r>
            <a:r>
              <a:rPr lang="es-ES_tradnl" b="1" dirty="0" err="1" smtClean="0"/>
              <a:t>Krebs</a:t>
            </a:r>
            <a:endParaRPr lang="es-ES_tradnl" b="1" dirty="0" smtClean="0"/>
          </a:p>
          <a:p>
            <a:pPr algn="ctr"/>
            <a:r>
              <a:rPr lang="es-ES_tradnl" sz="1600" i="1" dirty="0" smtClean="0"/>
              <a:t>(matriz mitocondrial)</a:t>
            </a:r>
            <a:endParaRPr lang="es-AR" sz="16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71471" y="0"/>
            <a:ext cx="5781022" cy="6858000"/>
          </a:xfrm>
          <a:prstGeom prst="rect">
            <a:avLst/>
          </a:prstGeom>
          <a:noFill/>
          <a:ln w="9525">
            <a:noFill/>
            <a:miter lim="800000"/>
            <a:headEnd/>
            <a:tailEnd/>
          </a:ln>
        </p:spPr>
      </p:pic>
      <p:sp>
        <p:nvSpPr>
          <p:cNvPr id="3" name="Rectangle 2"/>
          <p:cNvSpPr txBox="1">
            <a:spLocks noChangeArrowheads="1"/>
          </p:cNvSpPr>
          <p:nvPr/>
        </p:nvSpPr>
        <p:spPr>
          <a:xfrm>
            <a:off x="6643702" y="-24"/>
            <a:ext cx="2500298" cy="1143008"/>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¿Qué reacciones proveen de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NADH y FADH</a:t>
            </a:r>
            <a:b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br>
            <a:r>
              <a:rPr kumimoji="0" lang="es-ES"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Comic Sans MS" pitchFamily="66" charset="0"/>
                <a:ea typeface="+mj-ea"/>
                <a:cs typeface="+mj-cs"/>
              </a:rPr>
              <a:t> a la Cadena Respiratoria?</a:t>
            </a:r>
          </a:p>
        </p:txBody>
      </p:sp>
      <p:sp>
        <p:nvSpPr>
          <p:cNvPr id="4" name="3 CuadroTexto"/>
          <p:cNvSpPr txBox="1"/>
          <p:nvPr/>
        </p:nvSpPr>
        <p:spPr>
          <a:xfrm>
            <a:off x="1714480" y="5214950"/>
            <a:ext cx="1000132" cy="600164"/>
          </a:xfrm>
          <a:prstGeom prst="rect">
            <a:avLst/>
          </a:prstGeom>
          <a:solidFill>
            <a:schemeClr val="bg1"/>
          </a:solidFill>
        </p:spPr>
        <p:txBody>
          <a:bodyPr wrap="square" rtlCol="0">
            <a:spAutoFit/>
          </a:bodyPr>
          <a:lstStyle/>
          <a:p>
            <a:pPr algn="ctr"/>
            <a:r>
              <a:rPr lang="es-ES_tradnl" sz="1100" b="1" dirty="0" smtClean="0">
                <a:solidFill>
                  <a:srgbClr val="FF0000"/>
                </a:solidFill>
              </a:rPr>
              <a:t>Ciclo </a:t>
            </a:r>
          </a:p>
          <a:p>
            <a:pPr algn="ctr"/>
            <a:r>
              <a:rPr lang="es-ES_tradnl" sz="1100" b="1" dirty="0" smtClean="0">
                <a:solidFill>
                  <a:srgbClr val="FF0000"/>
                </a:solidFill>
              </a:rPr>
              <a:t>de </a:t>
            </a:r>
            <a:r>
              <a:rPr lang="es-ES_tradnl" sz="1100" b="1" dirty="0" err="1" smtClean="0">
                <a:solidFill>
                  <a:srgbClr val="FF0000"/>
                </a:solidFill>
              </a:rPr>
              <a:t>Krebs</a:t>
            </a:r>
            <a:endParaRPr lang="es-ES_tradnl" sz="1100" b="1" dirty="0" smtClean="0">
              <a:solidFill>
                <a:srgbClr val="FF0000"/>
              </a:solidFill>
            </a:endParaRPr>
          </a:p>
          <a:p>
            <a:pPr algn="ctr"/>
            <a:r>
              <a:rPr lang="es-ES_tradnl" sz="1100" b="1" i="1" dirty="0" smtClean="0">
                <a:solidFill>
                  <a:srgbClr val="FF0000"/>
                </a:solidFill>
              </a:rPr>
              <a:t>(mitocondria)</a:t>
            </a:r>
          </a:p>
        </p:txBody>
      </p:sp>
      <p:sp>
        <p:nvSpPr>
          <p:cNvPr id="5" name="4 CuadroTexto"/>
          <p:cNvSpPr txBox="1"/>
          <p:nvPr/>
        </p:nvSpPr>
        <p:spPr>
          <a:xfrm>
            <a:off x="714348" y="3071810"/>
            <a:ext cx="1285884" cy="600164"/>
          </a:xfrm>
          <a:prstGeom prst="rect">
            <a:avLst/>
          </a:prstGeom>
          <a:solidFill>
            <a:schemeClr val="bg1"/>
          </a:solidFill>
        </p:spPr>
        <p:txBody>
          <a:bodyPr wrap="square" rtlCol="0">
            <a:spAutoFit/>
          </a:bodyPr>
          <a:lstStyle/>
          <a:p>
            <a:pPr algn="ctr"/>
            <a:r>
              <a:rPr lang="es-ES_tradnl" sz="1100" b="1" dirty="0" err="1" smtClean="0">
                <a:solidFill>
                  <a:srgbClr val="FF0000"/>
                </a:solidFill>
              </a:rPr>
              <a:t>Glucólísis</a:t>
            </a:r>
            <a:endParaRPr lang="es-ES_tradnl" sz="1100" b="1" dirty="0" smtClean="0">
              <a:solidFill>
                <a:srgbClr val="FF0000"/>
              </a:solidFill>
            </a:endParaRPr>
          </a:p>
          <a:p>
            <a:pPr algn="ctr"/>
            <a:r>
              <a:rPr lang="es-ES_tradnl" sz="1100" b="1" dirty="0" smtClean="0">
                <a:solidFill>
                  <a:srgbClr val="FF0000"/>
                </a:solidFill>
              </a:rPr>
              <a:t>aeróbica</a:t>
            </a:r>
          </a:p>
          <a:p>
            <a:pPr algn="ctr"/>
            <a:r>
              <a:rPr lang="es-ES_tradnl" sz="1100" b="1" i="1" dirty="0" smtClean="0">
                <a:solidFill>
                  <a:srgbClr val="FF0000"/>
                </a:solidFill>
              </a:rPr>
              <a:t>(</a:t>
            </a:r>
            <a:r>
              <a:rPr lang="es-ES_tradnl" sz="1100" b="1" i="1" dirty="0" err="1" smtClean="0">
                <a:solidFill>
                  <a:srgbClr val="FF0000"/>
                </a:solidFill>
              </a:rPr>
              <a:t>citosol</a:t>
            </a:r>
            <a:r>
              <a:rPr lang="es-ES_tradnl" sz="1100" b="1" i="1" dirty="0" smtClean="0">
                <a:solidFill>
                  <a:srgbClr val="FF0000"/>
                </a:solidFill>
              </a:rPr>
              <a:t>)</a:t>
            </a:r>
          </a:p>
        </p:txBody>
      </p:sp>
      <p:sp>
        <p:nvSpPr>
          <p:cNvPr id="6" name="5 Rectángulo redondeado"/>
          <p:cNvSpPr/>
          <p:nvPr/>
        </p:nvSpPr>
        <p:spPr>
          <a:xfrm>
            <a:off x="714348" y="6500834"/>
            <a:ext cx="3429024" cy="3571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68313" y="260350"/>
            <a:ext cx="8229600" cy="1143000"/>
          </a:xfrm>
          <a:gradFill rotWithShape="1">
            <a:gsLst>
              <a:gs pos="0">
                <a:srgbClr val="5E9EFF"/>
              </a:gs>
              <a:gs pos="39999">
                <a:srgbClr val="85C2FF"/>
              </a:gs>
              <a:gs pos="70000">
                <a:srgbClr val="C4D6EB"/>
              </a:gs>
              <a:gs pos="100000">
                <a:srgbClr val="FFEBFA"/>
              </a:gs>
            </a:gsLst>
            <a:lin ang="5400000" scaled="0"/>
          </a:gradFill>
          <a:ln>
            <a:noFill/>
          </a:ln>
        </p:spPr>
        <p:txBody>
          <a:bodyPr/>
          <a:lstStyle/>
          <a:p>
            <a:pPr eaLnBrk="1" hangingPunct="1"/>
            <a:r>
              <a:rPr lang="es-ES" sz="3200" b="1" dirty="0" smtClean="0"/>
              <a:t>COMPONENTES DE LA CADENA DE TRANSPORTE ELECTRÓNICO</a:t>
            </a:r>
          </a:p>
        </p:txBody>
      </p:sp>
      <p:sp>
        <p:nvSpPr>
          <p:cNvPr id="111619" name="Rectangle 3"/>
          <p:cNvSpPr>
            <a:spLocks noGrp="1" noChangeArrowheads="1"/>
          </p:cNvSpPr>
          <p:nvPr>
            <p:ph type="body" idx="1"/>
          </p:nvPr>
        </p:nvSpPr>
        <p:spPr>
          <a:xfrm>
            <a:off x="457200" y="1500174"/>
            <a:ext cx="8229600" cy="5429288"/>
          </a:xfrm>
          <a:solidFill>
            <a:srgbClr val="DDDDDD"/>
          </a:solidFill>
        </p:spPr>
        <p:txBody>
          <a:bodyPr>
            <a:normAutofit/>
          </a:bodyPr>
          <a:lstStyle/>
          <a:p>
            <a:pPr algn="ctr" eaLnBrk="1" hangingPunct="1">
              <a:lnSpc>
                <a:spcPct val="90000"/>
              </a:lnSpc>
              <a:buNone/>
            </a:pPr>
            <a:r>
              <a:rPr lang="es-ES" sz="2400" b="1" i="1" dirty="0" smtClean="0">
                <a:solidFill>
                  <a:srgbClr val="0000FF"/>
                </a:solidFill>
                <a:latin typeface="Comic Sans MS" pitchFamily="66" charset="0"/>
              </a:rPr>
              <a:t>¿Qué tipo de moléculas son los componentes de la Cadena Respiratoria?</a:t>
            </a:r>
          </a:p>
          <a:p>
            <a:pPr algn="ctr" eaLnBrk="1" hangingPunct="1">
              <a:lnSpc>
                <a:spcPct val="90000"/>
              </a:lnSpc>
              <a:buNone/>
            </a:pPr>
            <a:endParaRPr lang="es-ES" sz="2400" b="1" i="1" dirty="0" smtClean="0">
              <a:solidFill>
                <a:srgbClr val="0000FF"/>
              </a:solidFill>
              <a:latin typeface="Comic Sans MS" pitchFamily="66" charset="0"/>
            </a:endParaRPr>
          </a:p>
          <a:p>
            <a:pPr eaLnBrk="1" hangingPunct="1">
              <a:lnSpc>
                <a:spcPct val="90000"/>
              </a:lnSpc>
            </a:pPr>
            <a:r>
              <a:rPr lang="es-ES" sz="2400" b="1" dirty="0" smtClean="0">
                <a:solidFill>
                  <a:srgbClr val="C00000"/>
                </a:solidFill>
              </a:rPr>
              <a:t>FLAVOPROTEINAS</a:t>
            </a:r>
            <a:r>
              <a:rPr lang="es-ES" sz="2400" dirty="0" smtClean="0"/>
              <a:t>: FMN o FAD: Transportan 2 e</a:t>
            </a:r>
            <a:r>
              <a:rPr lang="es-ES" sz="2400" baseline="30000" dirty="0" smtClean="0"/>
              <a:t>- </a:t>
            </a:r>
            <a:r>
              <a:rPr lang="es-ES" sz="2400" dirty="0" smtClean="0"/>
              <a:t>y 2 H</a:t>
            </a:r>
            <a:r>
              <a:rPr lang="es-ES" sz="2400" baseline="30000" dirty="0" smtClean="0"/>
              <a:t>+</a:t>
            </a:r>
            <a:endParaRPr lang="es-ES" sz="2400" dirty="0" smtClean="0"/>
          </a:p>
          <a:p>
            <a:pPr eaLnBrk="1" hangingPunct="1">
              <a:lnSpc>
                <a:spcPct val="90000"/>
              </a:lnSpc>
              <a:buFontTx/>
              <a:buNone/>
            </a:pPr>
            <a:endParaRPr lang="es-ES" sz="2400" dirty="0" smtClean="0"/>
          </a:p>
          <a:p>
            <a:pPr eaLnBrk="1" hangingPunct="1">
              <a:lnSpc>
                <a:spcPct val="90000"/>
              </a:lnSpc>
            </a:pPr>
            <a:r>
              <a:rPr lang="es-ES" sz="2400" b="1" dirty="0" smtClean="0">
                <a:solidFill>
                  <a:srgbClr val="C00000"/>
                </a:solidFill>
              </a:rPr>
              <a:t>PROTEINAS FERROSULFURADAS</a:t>
            </a:r>
            <a:r>
              <a:rPr lang="es-ES" sz="2400" dirty="0" smtClean="0"/>
              <a:t>: Transportan e</a:t>
            </a:r>
            <a:r>
              <a:rPr lang="es-ES" sz="2400" baseline="30000" dirty="0" smtClean="0"/>
              <a:t>- </a:t>
            </a:r>
            <a:r>
              <a:rPr lang="es-ES" sz="2400" dirty="0" smtClean="0"/>
              <a:t>(Fe</a:t>
            </a:r>
            <a:r>
              <a:rPr lang="es-ES" sz="2400" baseline="30000" dirty="0" smtClean="0"/>
              <a:t>+++     </a:t>
            </a:r>
            <a:r>
              <a:rPr lang="es-ES" sz="2400" dirty="0" smtClean="0"/>
              <a:t>Fe</a:t>
            </a:r>
            <a:r>
              <a:rPr lang="es-ES" sz="2400" baseline="30000" dirty="0" smtClean="0"/>
              <a:t>++)</a:t>
            </a:r>
          </a:p>
          <a:p>
            <a:pPr eaLnBrk="1" hangingPunct="1">
              <a:lnSpc>
                <a:spcPct val="90000"/>
              </a:lnSpc>
            </a:pPr>
            <a:endParaRPr lang="es-ES" sz="2400" dirty="0" smtClean="0"/>
          </a:p>
          <a:p>
            <a:pPr eaLnBrk="1" hangingPunct="1">
              <a:lnSpc>
                <a:spcPct val="90000"/>
              </a:lnSpc>
            </a:pPr>
            <a:r>
              <a:rPr lang="es-ES" sz="2400" b="1" dirty="0" smtClean="0">
                <a:solidFill>
                  <a:srgbClr val="C00000"/>
                </a:solidFill>
              </a:rPr>
              <a:t>COENZIMA Q o UBIQUINONA</a:t>
            </a:r>
            <a:r>
              <a:rPr lang="es-ES" sz="2400" dirty="0" smtClean="0">
                <a:solidFill>
                  <a:srgbClr val="C00000"/>
                </a:solidFill>
              </a:rPr>
              <a:t>: </a:t>
            </a:r>
            <a:r>
              <a:rPr lang="es-ES" sz="2400" dirty="0" err="1" smtClean="0"/>
              <a:t>Quinona</a:t>
            </a:r>
            <a:r>
              <a:rPr lang="es-ES" sz="2400" dirty="0" smtClean="0"/>
              <a:t> </a:t>
            </a:r>
            <a:r>
              <a:rPr lang="es-ES" sz="2400" dirty="0" err="1" smtClean="0"/>
              <a:t>isoprenoide</a:t>
            </a:r>
            <a:r>
              <a:rPr lang="es-ES" sz="2400" dirty="0" smtClean="0"/>
              <a:t> </a:t>
            </a:r>
            <a:r>
              <a:rPr lang="es-ES" sz="2400" b="1" dirty="0" smtClean="0"/>
              <a:t>no proteica</a:t>
            </a:r>
            <a:r>
              <a:rPr lang="es-ES" sz="2400" dirty="0" smtClean="0"/>
              <a:t>. Transporta 1 e</a:t>
            </a:r>
            <a:r>
              <a:rPr lang="es-ES" sz="2400" baseline="30000" dirty="0" smtClean="0"/>
              <a:t>-</a:t>
            </a:r>
            <a:r>
              <a:rPr lang="es-ES" sz="2400" dirty="0" smtClean="0"/>
              <a:t> y libera  2 H</a:t>
            </a:r>
            <a:r>
              <a:rPr lang="es-ES" sz="2400" baseline="30000" dirty="0" smtClean="0"/>
              <a:t>+</a:t>
            </a:r>
            <a:endParaRPr lang="es-ES" sz="2400" dirty="0" smtClean="0"/>
          </a:p>
          <a:p>
            <a:pPr eaLnBrk="1" hangingPunct="1">
              <a:lnSpc>
                <a:spcPct val="90000"/>
              </a:lnSpc>
            </a:pPr>
            <a:endParaRPr lang="es-ES" sz="2400" baseline="30000" dirty="0" smtClean="0"/>
          </a:p>
          <a:p>
            <a:pPr eaLnBrk="1" hangingPunct="1">
              <a:lnSpc>
                <a:spcPct val="90000"/>
              </a:lnSpc>
            </a:pPr>
            <a:r>
              <a:rPr lang="es-ES" sz="2400" b="1" dirty="0" smtClean="0">
                <a:solidFill>
                  <a:srgbClr val="C00000"/>
                </a:solidFill>
              </a:rPr>
              <a:t>CITOCROMOS</a:t>
            </a:r>
            <a:r>
              <a:rPr lang="es-ES" sz="2400" dirty="0" smtClean="0">
                <a:solidFill>
                  <a:srgbClr val="C00000"/>
                </a:solidFill>
              </a:rPr>
              <a:t> b, c, c</a:t>
            </a:r>
            <a:r>
              <a:rPr lang="es-ES" sz="2400" baseline="-25000" dirty="0" smtClean="0">
                <a:solidFill>
                  <a:srgbClr val="C00000"/>
                </a:solidFill>
              </a:rPr>
              <a:t>1</a:t>
            </a:r>
            <a:r>
              <a:rPr lang="es-ES" sz="2400" dirty="0" smtClean="0">
                <a:solidFill>
                  <a:srgbClr val="C00000"/>
                </a:solidFill>
              </a:rPr>
              <a:t>, a, a</a:t>
            </a:r>
            <a:r>
              <a:rPr lang="es-ES" sz="2400" baseline="-25000" dirty="0" smtClean="0">
                <a:solidFill>
                  <a:srgbClr val="C00000"/>
                </a:solidFill>
              </a:rPr>
              <a:t>3</a:t>
            </a:r>
            <a:r>
              <a:rPr lang="es-ES" sz="2400" dirty="0" smtClean="0"/>
              <a:t>: </a:t>
            </a:r>
            <a:r>
              <a:rPr lang="es-ES" sz="2400" b="1" dirty="0" smtClean="0"/>
              <a:t>Proteínas</a:t>
            </a:r>
            <a:r>
              <a:rPr lang="es-ES" sz="2400" dirty="0" smtClean="0"/>
              <a:t> que contienen un </a:t>
            </a:r>
            <a:r>
              <a:rPr lang="es-ES" sz="2400" b="1" dirty="0" smtClean="0"/>
              <a:t>grupo</a:t>
            </a:r>
            <a:r>
              <a:rPr lang="es-ES" sz="2400" dirty="0" smtClean="0"/>
              <a:t> </a:t>
            </a:r>
            <a:r>
              <a:rPr lang="es-ES" sz="2400" b="1" dirty="0" err="1" smtClean="0"/>
              <a:t>hemo</a:t>
            </a:r>
            <a:r>
              <a:rPr lang="es-ES" sz="2400" dirty="0" smtClean="0"/>
              <a:t>. Transportan 1 e</a:t>
            </a:r>
            <a:r>
              <a:rPr lang="es-ES" sz="2400" baseline="30000" dirty="0" smtClean="0"/>
              <a:t>- </a:t>
            </a:r>
            <a:endParaRPr lang="es-ES" sz="2400" dirty="0" smtClean="0"/>
          </a:p>
          <a:p>
            <a:pPr eaLnBrk="1" hangingPunct="1">
              <a:lnSpc>
                <a:spcPct val="90000"/>
              </a:lnSpc>
              <a:buFontTx/>
              <a:buNone/>
            </a:pPr>
            <a:endParaRPr lang="es-ES" sz="2400" dirty="0" smtClean="0"/>
          </a:p>
        </p:txBody>
      </p:sp>
      <p:sp>
        <p:nvSpPr>
          <p:cNvPr id="111620" name="Line 4"/>
          <p:cNvSpPr>
            <a:spLocks noChangeShapeType="1"/>
          </p:cNvSpPr>
          <p:nvPr/>
        </p:nvSpPr>
        <p:spPr bwMode="auto">
          <a:xfrm>
            <a:off x="7358082" y="3714752"/>
            <a:ext cx="431800" cy="1587"/>
          </a:xfrm>
          <a:prstGeom prst="line">
            <a:avLst/>
          </a:prstGeom>
          <a:noFill/>
          <a:ln w="9525">
            <a:solidFill>
              <a:schemeClr val="tx1"/>
            </a:solidFill>
            <a:round/>
            <a:headEnd/>
            <a:tailEnd type="triangle" w="med" len="med"/>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ppt_x"/>
                                          </p:val>
                                        </p:tav>
                                        <p:tav tm="100000">
                                          <p:val>
                                            <p:strVal val="#ppt_x"/>
                                          </p:val>
                                        </p:tav>
                                      </p:tavLst>
                                    </p:anim>
                                    <p:anim calcmode="lin" valueType="num">
                                      <p:cBhvr additive="base">
                                        <p:cTn id="8" dur="500" fill="hold"/>
                                        <p:tgtEl>
                                          <p:spTgt spid="1116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11619">
                                            <p:bg/>
                                          </p:spTgt>
                                        </p:tgtEl>
                                        <p:attrNameLst>
                                          <p:attrName>style.visibility</p:attrName>
                                        </p:attrNameLst>
                                      </p:cBhvr>
                                      <p:to>
                                        <p:strVal val="visible"/>
                                      </p:to>
                                    </p:set>
                                    <p:animEffect transition="in" filter="checkerboard(across)">
                                      <p:cBhvr>
                                        <p:cTn id="13" dur="500"/>
                                        <p:tgtEl>
                                          <p:spTgt spid="111619">
                                            <p:bg/>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11619">
                                            <p:txEl>
                                              <p:pRg st="0" end="0"/>
                                            </p:txEl>
                                          </p:spTgt>
                                        </p:tgtEl>
                                        <p:attrNameLst>
                                          <p:attrName>style.visibility</p:attrName>
                                        </p:attrNameLst>
                                      </p:cBhvr>
                                      <p:to>
                                        <p:strVal val="visible"/>
                                      </p:to>
                                    </p:set>
                                    <p:animEffect transition="in" filter="checkerboard(across)">
                                      <p:cBhvr>
                                        <p:cTn id="18" dur="500"/>
                                        <p:tgtEl>
                                          <p:spTgt spid="11161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1619">
                                            <p:txEl>
                                              <p:pRg st="2" end="2"/>
                                            </p:txEl>
                                          </p:spTgt>
                                        </p:tgtEl>
                                        <p:attrNameLst>
                                          <p:attrName>style.visibility</p:attrName>
                                        </p:attrNameLst>
                                      </p:cBhvr>
                                      <p:to>
                                        <p:strVal val="visible"/>
                                      </p:to>
                                    </p:set>
                                    <p:animEffect transition="in" filter="checkerboard(across)">
                                      <p:cBhvr>
                                        <p:cTn id="23" dur="500"/>
                                        <p:tgtEl>
                                          <p:spTgt spid="11161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1619">
                                            <p:txEl>
                                              <p:pRg st="4" end="4"/>
                                            </p:txEl>
                                          </p:spTgt>
                                        </p:tgtEl>
                                        <p:attrNameLst>
                                          <p:attrName>style.visibility</p:attrName>
                                        </p:attrNameLst>
                                      </p:cBhvr>
                                      <p:to>
                                        <p:strVal val="visible"/>
                                      </p:to>
                                    </p:set>
                                    <p:animEffect transition="in" filter="checkerboard(across)">
                                      <p:cBhvr>
                                        <p:cTn id="28" dur="500"/>
                                        <p:tgtEl>
                                          <p:spTgt spid="111619">
                                            <p:txEl>
                                              <p:pRg st="4" end="4"/>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11620"/>
                                        </p:tgtEl>
                                        <p:attrNameLst>
                                          <p:attrName>style.visibility</p:attrName>
                                        </p:attrNameLst>
                                      </p:cBhvr>
                                      <p:to>
                                        <p:strVal val="visible"/>
                                      </p:to>
                                    </p:set>
                                    <p:animEffect transition="in" filter="checkerboard(across)">
                                      <p:cBhvr>
                                        <p:cTn id="31" dur="500"/>
                                        <p:tgtEl>
                                          <p:spTgt spid="11162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1619">
                                            <p:txEl>
                                              <p:pRg st="6" end="6"/>
                                            </p:txEl>
                                          </p:spTgt>
                                        </p:tgtEl>
                                        <p:attrNameLst>
                                          <p:attrName>style.visibility</p:attrName>
                                        </p:attrNameLst>
                                      </p:cBhvr>
                                      <p:to>
                                        <p:strVal val="visible"/>
                                      </p:to>
                                    </p:set>
                                    <p:animEffect transition="in" filter="checkerboard(across)">
                                      <p:cBhvr>
                                        <p:cTn id="36" dur="500"/>
                                        <p:tgtEl>
                                          <p:spTgt spid="111619">
                                            <p:txEl>
                                              <p:pRg st="6" end="6"/>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11619">
                                            <p:txEl>
                                              <p:pRg st="8" end="8"/>
                                            </p:txEl>
                                          </p:spTgt>
                                        </p:tgtEl>
                                        <p:attrNameLst>
                                          <p:attrName>style.visibility</p:attrName>
                                        </p:attrNameLst>
                                      </p:cBhvr>
                                      <p:to>
                                        <p:strVal val="visible"/>
                                      </p:to>
                                    </p:set>
                                    <p:animEffect transition="in" filter="checkerboard(across)">
                                      <p:cBhvr>
                                        <p:cTn id="41" dur="500"/>
                                        <p:tgtEl>
                                          <p:spTgt spid="1116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nimBg="1"/>
      <p:bldP spid="111619" grpId="0" build="p" animBg="1"/>
      <p:bldP spid="1116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755650" y="571500"/>
            <a:ext cx="7704138" cy="5778500"/>
          </a:xfrm>
          <a:prstGeom prst="rect">
            <a:avLst/>
          </a:prstGeom>
          <a:noFill/>
          <a:ln w="9525">
            <a:noFill/>
            <a:miter lim="800000"/>
            <a:headEnd/>
            <a:tailEnd/>
          </a:ln>
          <a:effectLst/>
        </p:spPr>
      </p:pic>
      <p:sp>
        <p:nvSpPr>
          <p:cNvPr id="19459" name="1 CuadroTexto"/>
          <p:cNvSpPr txBox="1">
            <a:spLocks noChangeArrowheads="1"/>
          </p:cNvSpPr>
          <p:nvPr/>
        </p:nvSpPr>
        <p:spPr bwMode="auto">
          <a:xfrm>
            <a:off x="731838" y="4056063"/>
            <a:ext cx="3384550" cy="2308225"/>
          </a:xfrm>
          <a:prstGeom prst="rect">
            <a:avLst/>
          </a:prstGeom>
          <a:noFill/>
          <a:ln w="9525">
            <a:noFill/>
            <a:miter lim="800000"/>
            <a:headEnd/>
            <a:tailEnd/>
          </a:ln>
        </p:spPr>
        <p:txBody>
          <a:bodyPr>
            <a:spAutoFit/>
          </a:bodyPr>
          <a:lstStyle/>
          <a:p>
            <a:r>
              <a:rPr lang="es-MX" altLang="es-AR" b="1" dirty="0">
                <a:latin typeface="Comic Sans MS" pitchFamily="66" charset="0"/>
              </a:rPr>
              <a:t>Es la Coenzima Q, una </a:t>
            </a:r>
            <a:r>
              <a:rPr lang="es-MX" altLang="es-AR" b="1" dirty="0" err="1">
                <a:latin typeface="Comic Sans MS" pitchFamily="66" charset="0"/>
              </a:rPr>
              <a:t>Benzoquinona</a:t>
            </a:r>
            <a:r>
              <a:rPr lang="es-MX" altLang="es-AR" b="1" dirty="0">
                <a:latin typeface="Comic Sans MS" pitchFamily="66" charset="0"/>
              </a:rPr>
              <a:t> liposoluble</a:t>
            </a:r>
          </a:p>
          <a:p>
            <a:r>
              <a:rPr lang="es-MX" altLang="es-AR" b="1" dirty="0" smtClean="0">
                <a:latin typeface="Comic Sans MS" pitchFamily="66" charset="0"/>
              </a:rPr>
              <a:t>Posee </a:t>
            </a:r>
            <a:r>
              <a:rPr lang="es-MX" altLang="es-AR" b="1" dirty="0">
                <a:latin typeface="Comic Sans MS" pitchFamily="66" charset="0"/>
              </a:rPr>
              <a:t>una </a:t>
            </a:r>
            <a:r>
              <a:rPr lang="es-MX" altLang="es-AR" b="1" dirty="0" smtClean="0">
                <a:latin typeface="Comic Sans MS" pitchFamily="66" charset="0"/>
              </a:rPr>
              <a:t>cadena </a:t>
            </a:r>
            <a:r>
              <a:rPr lang="es-MX" altLang="es-AR" b="1" dirty="0">
                <a:latin typeface="Comic Sans MS" pitchFamily="66" charset="0"/>
              </a:rPr>
              <a:t>lateral </a:t>
            </a:r>
            <a:r>
              <a:rPr lang="es-MX" altLang="es-AR" b="1" dirty="0" err="1" smtClean="0">
                <a:latin typeface="Comic Sans MS" pitchFamily="66" charset="0"/>
              </a:rPr>
              <a:t>isoprenoide</a:t>
            </a:r>
            <a:r>
              <a:rPr lang="es-MX" altLang="es-AR" b="1" dirty="0" smtClean="0">
                <a:latin typeface="Comic Sans MS" pitchFamily="66" charset="0"/>
              </a:rPr>
              <a:t> (R)</a:t>
            </a:r>
            <a:endParaRPr lang="es-MX" altLang="es-AR" b="1" dirty="0">
              <a:latin typeface="Comic Sans MS" pitchFamily="66" charset="0"/>
            </a:endParaRPr>
          </a:p>
          <a:p>
            <a:endParaRPr lang="es-MX" altLang="es-AR" b="1" dirty="0">
              <a:latin typeface="Comic Sans MS" pitchFamily="66" charset="0"/>
            </a:endParaRPr>
          </a:p>
          <a:p>
            <a:r>
              <a:rPr lang="es-MX" altLang="es-AR" b="1" dirty="0">
                <a:latin typeface="Comic Sans MS" pitchFamily="66" charset="0"/>
              </a:rPr>
              <a:t>Molécula pequeña que difunde a través de las membranas.</a:t>
            </a:r>
            <a:endParaRPr lang="es-AR" altLang="es-A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lamula.pe/media/uploads/789d4548d685473cae57d136b537bf3a.jpg"/>
          <p:cNvPicPr>
            <a:picLocks noChangeAspect="1" noChangeArrowheads="1"/>
          </p:cNvPicPr>
          <p:nvPr/>
        </p:nvPicPr>
        <p:blipFill>
          <a:blip r:embed="rId2">
            <a:lum bright="59000" contrast="31000"/>
          </a:blip>
          <a:srcRect/>
          <a:stretch>
            <a:fillRect/>
          </a:stretch>
        </p:blipFill>
        <p:spPr bwMode="auto">
          <a:xfrm>
            <a:off x="0" y="617725"/>
            <a:ext cx="9144000" cy="5993547"/>
          </a:xfrm>
          <a:prstGeom prst="rect">
            <a:avLst/>
          </a:prstGeom>
          <a:noFill/>
        </p:spPr>
      </p:pic>
      <p:sp>
        <p:nvSpPr>
          <p:cNvPr id="4" name="3 Rectángulo"/>
          <p:cNvSpPr/>
          <p:nvPr/>
        </p:nvSpPr>
        <p:spPr>
          <a:xfrm>
            <a:off x="214282" y="0"/>
            <a:ext cx="8929718" cy="338554"/>
          </a:xfrm>
          <a:prstGeom prst="rect">
            <a:avLst/>
          </a:prstGeom>
        </p:spPr>
        <p:txBody>
          <a:bodyPr wrap="square">
            <a:spAutoFit/>
          </a:bodyPr>
          <a:lstStyle/>
          <a:p>
            <a:pPr>
              <a:defRPr/>
            </a:pPr>
            <a:r>
              <a:rPr lang="es-ES_tradnl" sz="1600" b="1" dirty="0">
                <a:solidFill>
                  <a:srgbClr val="C00000"/>
                </a:solidFill>
                <a:effectLst>
                  <a:outerShdw blurRad="38100" dist="38100" dir="2700000" algn="tl">
                    <a:srgbClr val="000000">
                      <a:alpha val="43137"/>
                    </a:srgbClr>
                  </a:outerShdw>
                </a:effectLst>
              </a:rPr>
              <a:t>LIC. </a:t>
            </a:r>
            <a:r>
              <a:rPr lang="es-ES_tradnl" sz="1600" b="1" dirty="0" smtClean="0">
                <a:solidFill>
                  <a:srgbClr val="C00000"/>
                </a:solidFill>
                <a:effectLst>
                  <a:outerShdw blurRad="38100" dist="38100" dir="2700000" algn="tl">
                    <a:srgbClr val="000000">
                      <a:alpha val="43137"/>
                    </a:srgbClr>
                  </a:outerShdw>
                </a:effectLst>
              </a:rPr>
              <a:t>CS. BIOLÓGICAS – PROF. BIOLOGÍA – LIC. BIOTECNOLOGÍA</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QCA</a:t>
            </a:r>
            <a:r>
              <a:rPr lang="es-ES_tradnl" sz="1600" b="1" dirty="0">
                <a:solidFill>
                  <a:srgbClr val="C00000"/>
                </a:solidFill>
                <a:effectLst>
                  <a:outerShdw blurRad="38100" dist="38100" dir="2700000" algn="tl">
                    <a:srgbClr val="000000">
                      <a:alpha val="43137"/>
                    </a:srgbClr>
                  </a:outerShdw>
                </a:effectLst>
              </a:rPr>
              <a:t>. BIOLÓGICA</a:t>
            </a:r>
            <a:endParaRPr lang="es-AR" sz="1600" b="1" dirty="0">
              <a:solidFill>
                <a:srgbClr val="C00000"/>
              </a:solidFill>
              <a:effectLst>
                <a:outerShdw blurRad="38100" dist="38100" dir="2700000" algn="tl">
                  <a:srgbClr val="000000">
                    <a:alpha val="43137"/>
                  </a:srgbClr>
                </a:outerShdw>
              </a:effectLst>
            </a:endParaRPr>
          </a:p>
        </p:txBody>
      </p:sp>
      <p:sp>
        <p:nvSpPr>
          <p:cNvPr id="5" name="4 Rectángulo"/>
          <p:cNvSpPr/>
          <p:nvPr/>
        </p:nvSpPr>
        <p:spPr>
          <a:xfrm>
            <a:off x="357158" y="738356"/>
            <a:ext cx="8072494" cy="1077218"/>
          </a:xfrm>
          <a:prstGeom prst="rect">
            <a:avLst/>
          </a:prstGeom>
        </p:spPr>
        <p:txBody>
          <a:bodyPr wrap="square">
            <a:spAutoFit/>
          </a:bodyPr>
          <a:lstStyle/>
          <a:p>
            <a:pPr algn="ctr"/>
            <a:r>
              <a:rPr lang="es-AR" sz="2000" b="1" dirty="0" smtClean="0">
                <a:solidFill>
                  <a:srgbClr val="C00000"/>
                </a:solidFill>
                <a:latin typeface="Arial" pitchFamily="34" charset="0"/>
                <a:cs typeface="Arial" pitchFamily="34" charset="0"/>
              </a:rPr>
              <a:t>PROGRAMA ANALITICO Y DE EXAMEN</a:t>
            </a:r>
          </a:p>
          <a:p>
            <a:pPr algn="ctr"/>
            <a:r>
              <a:rPr lang="es-AR" sz="2000" b="1" dirty="0" smtClean="0">
                <a:solidFill>
                  <a:srgbClr val="C00000"/>
                </a:solidFill>
                <a:latin typeface="Arial" pitchFamily="34" charset="0"/>
                <a:cs typeface="Arial" pitchFamily="34" charset="0"/>
              </a:rPr>
              <a:t> </a:t>
            </a:r>
            <a:r>
              <a:rPr lang="es-AR" sz="2400" dirty="0" smtClean="0">
                <a:solidFill>
                  <a:srgbClr val="0070C0"/>
                </a:solidFill>
                <a:latin typeface="Arial" pitchFamily="34" charset="0"/>
                <a:cs typeface="Arial" pitchFamily="34" charset="0"/>
              </a:rPr>
              <a:t/>
            </a:r>
            <a:br>
              <a:rPr lang="es-AR" sz="2400" dirty="0" smtClean="0">
                <a:solidFill>
                  <a:srgbClr val="0070C0"/>
                </a:solidFill>
                <a:latin typeface="Arial" pitchFamily="34" charset="0"/>
                <a:cs typeface="Arial" pitchFamily="34" charset="0"/>
              </a:rPr>
            </a:br>
            <a:endParaRPr lang="es-AR" sz="2400" dirty="0">
              <a:latin typeface="Arial" pitchFamily="34" charset="0"/>
              <a:cs typeface="Arial" pitchFamily="34" charset="0"/>
            </a:endParaRPr>
          </a:p>
        </p:txBody>
      </p:sp>
      <p:sp>
        <p:nvSpPr>
          <p:cNvPr id="7" name="3 CuadroTexto"/>
          <p:cNvSpPr txBox="1">
            <a:spLocks noChangeArrowheads="1"/>
          </p:cNvSpPr>
          <p:nvPr/>
        </p:nvSpPr>
        <p:spPr bwMode="auto">
          <a:xfrm>
            <a:off x="0" y="1214422"/>
            <a:ext cx="9072563" cy="5909310"/>
          </a:xfrm>
          <a:prstGeom prst="rect">
            <a:avLst/>
          </a:prstGeom>
          <a:noFill/>
          <a:ln w="9525">
            <a:noFill/>
            <a:miter lim="800000"/>
            <a:headEnd/>
            <a:tailEnd/>
          </a:ln>
        </p:spPr>
        <p:txBody>
          <a:bodyPr>
            <a:spAutoFit/>
          </a:bodyPr>
          <a:lstStyle/>
          <a:p>
            <a:r>
              <a:rPr lang="es-AR" b="1" dirty="0" smtClean="0">
                <a:solidFill>
                  <a:srgbClr val="C00000"/>
                </a:solidFill>
                <a:latin typeface="Arial" pitchFamily="34" charset="0"/>
                <a:cs typeface="Arial" pitchFamily="34" charset="0"/>
              </a:rPr>
              <a:t>TEMA </a:t>
            </a:r>
            <a:r>
              <a:rPr lang="es-AR" b="1" dirty="0">
                <a:solidFill>
                  <a:srgbClr val="C00000"/>
                </a:solidFill>
                <a:latin typeface="Arial" pitchFamily="34" charset="0"/>
                <a:cs typeface="Arial" pitchFamily="34" charset="0"/>
              </a:rPr>
              <a:t>2: </a:t>
            </a:r>
            <a:endParaRPr lang="es-AR" b="1" dirty="0" smtClean="0">
              <a:solidFill>
                <a:srgbClr val="C00000"/>
              </a:solidFill>
              <a:latin typeface="Arial" pitchFamily="34" charset="0"/>
              <a:cs typeface="Arial" pitchFamily="34" charset="0"/>
            </a:endParaRPr>
          </a:p>
          <a:p>
            <a:endParaRPr lang="es-AR" b="1" dirty="0">
              <a:solidFill>
                <a:srgbClr val="FF0000"/>
              </a:solidFill>
              <a:latin typeface="Arial" pitchFamily="34" charset="0"/>
              <a:cs typeface="Arial" pitchFamily="34" charset="0"/>
            </a:endParaRPr>
          </a:p>
          <a:p>
            <a:r>
              <a:rPr lang="es-AR" b="1" dirty="0" smtClean="0">
                <a:latin typeface="Arial" pitchFamily="34" charset="0"/>
                <a:cs typeface="Arial" pitchFamily="34" charset="0"/>
              </a:rPr>
              <a:t>Oxidaciones biológicas</a:t>
            </a:r>
          </a:p>
          <a:p>
            <a:r>
              <a:rPr lang="es-AR" b="1" dirty="0" smtClean="0">
                <a:solidFill>
                  <a:srgbClr val="C00000"/>
                </a:solidFill>
                <a:latin typeface="Arial" pitchFamily="34" charset="0"/>
                <a:cs typeface="Arial" pitchFamily="34" charset="0"/>
              </a:rPr>
              <a:t>Transporte </a:t>
            </a:r>
            <a:r>
              <a:rPr lang="es-AR" b="1" dirty="0">
                <a:solidFill>
                  <a:srgbClr val="C00000"/>
                </a:solidFill>
                <a:latin typeface="Arial" pitchFamily="34" charset="0"/>
                <a:cs typeface="Arial" pitchFamily="34" charset="0"/>
              </a:rPr>
              <a:t>electrónico mitocondrial.</a:t>
            </a:r>
            <a:r>
              <a:rPr lang="es-AR" dirty="0">
                <a:solidFill>
                  <a:srgbClr val="C00000"/>
                </a:solidFill>
                <a:latin typeface="Arial" pitchFamily="34" charset="0"/>
                <a:cs typeface="Arial" pitchFamily="34" charset="0"/>
              </a:rPr>
              <a:t> </a:t>
            </a:r>
            <a:r>
              <a:rPr lang="es-AR" dirty="0" smtClean="0">
                <a:solidFill>
                  <a:srgbClr val="C00000"/>
                </a:solidFill>
                <a:latin typeface="Arial" pitchFamily="34" charset="0"/>
                <a:cs typeface="Arial" pitchFamily="34" charset="0"/>
              </a:rPr>
              <a:t>Cadena respiratoria, localización, </a:t>
            </a:r>
            <a:r>
              <a:rPr lang="es-AR" b="1" dirty="0" smtClean="0">
                <a:solidFill>
                  <a:srgbClr val="C00000"/>
                </a:solidFill>
                <a:latin typeface="Arial" pitchFamily="34" charset="0"/>
                <a:cs typeface="Arial" pitchFamily="34" charset="0"/>
              </a:rPr>
              <a:t>c</a:t>
            </a:r>
            <a:r>
              <a:rPr lang="es-AR" dirty="0" smtClean="0">
                <a:solidFill>
                  <a:srgbClr val="C00000"/>
                </a:solidFill>
                <a:latin typeface="Arial" pitchFamily="34" charset="0"/>
                <a:cs typeface="Arial" pitchFamily="34" charset="0"/>
              </a:rPr>
              <a:t>omponentes.  Inhibidores del transporte electrónico. </a:t>
            </a:r>
            <a:r>
              <a:rPr lang="es-AR" b="1" dirty="0" err="1" smtClean="0">
                <a:solidFill>
                  <a:srgbClr val="C00000"/>
                </a:solidFill>
                <a:latin typeface="Arial" pitchFamily="34" charset="0"/>
                <a:cs typeface="Arial" pitchFamily="34" charset="0"/>
              </a:rPr>
              <a:t>Fosforilación</a:t>
            </a:r>
            <a:r>
              <a:rPr lang="es-AR" b="1" dirty="0" smtClean="0">
                <a:solidFill>
                  <a:srgbClr val="C00000"/>
                </a:solidFill>
                <a:latin typeface="Arial" pitchFamily="34" charset="0"/>
                <a:cs typeface="Arial" pitchFamily="34" charset="0"/>
              </a:rPr>
              <a:t> </a:t>
            </a:r>
            <a:r>
              <a:rPr lang="es-AR" b="1" dirty="0" err="1" smtClean="0">
                <a:solidFill>
                  <a:srgbClr val="C00000"/>
                </a:solidFill>
                <a:latin typeface="Arial" pitchFamily="34" charset="0"/>
                <a:cs typeface="Arial" pitchFamily="34" charset="0"/>
              </a:rPr>
              <a:t>oxidativa</a:t>
            </a:r>
            <a:r>
              <a:rPr lang="es-AR" dirty="0" smtClean="0">
                <a:solidFill>
                  <a:srgbClr val="C00000"/>
                </a:solidFill>
                <a:latin typeface="Arial" pitchFamily="34" charset="0"/>
                <a:cs typeface="Arial" pitchFamily="34" charset="0"/>
              </a:rPr>
              <a:t>, síntesis de ATP, mecanismo, hipótesis </a:t>
            </a:r>
            <a:r>
              <a:rPr lang="es-AR" dirty="0" err="1" smtClean="0">
                <a:solidFill>
                  <a:srgbClr val="C00000"/>
                </a:solidFill>
                <a:latin typeface="Arial" pitchFamily="34" charset="0"/>
                <a:cs typeface="Arial" pitchFamily="34" charset="0"/>
              </a:rPr>
              <a:t>quimiosmótica</a:t>
            </a:r>
            <a:r>
              <a:rPr lang="es-AR" dirty="0" smtClean="0">
                <a:solidFill>
                  <a:srgbClr val="C00000"/>
                </a:solidFill>
                <a:latin typeface="Arial" pitchFamily="34" charset="0"/>
                <a:cs typeface="Arial" pitchFamily="34" charset="0"/>
              </a:rPr>
              <a:t>, balance energético, regulación. </a:t>
            </a:r>
            <a:r>
              <a:rPr lang="es-AR" dirty="0" err="1" smtClean="0">
                <a:solidFill>
                  <a:srgbClr val="C00000"/>
                </a:solidFill>
                <a:latin typeface="Arial" pitchFamily="34" charset="0"/>
                <a:cs typeface="Arial" pitchFamily="34" charset="0"/>
              </a:rPr>
              <a:t>Translocasas</a:t>
            </a:r>
            <a:r>
              <a:rPr lang="es-AR" dirty="0" smtClean="0">
                <a:solidFill>
                  <a:srgbClr val="C00000"/>
                </a:solidFill>
                <a:latin typeface="Arial" pitchFamily="34" charset="0"/>
                <a:cs typeface="Arial" pitchFamily="34" charset="0"/>
              </a:rPr>
              <a:t>. </a:t>
            </a:r>
            <a:r>
              <a:rPr lang="es-AR" dirty="0" err="1" smtClean="0">
                <a:solidFill>
                  <a:srgbClr val="C00000"/>
                </a:solidFill>
                <a:latin typeface="Arial" pitchFamily="34" charset="0"/>
                <a:cs typeface="Arial" pitchFamily="34" charset="0"/>
              </a:rPr>
              <a:t>Desacoplantes</a:t>
            </a:r>
            <a:r>
              <a:rPr lang="es-AR" dirty="0" smtClean="0">
                <a:solidFill>
                  <a:srgbClr val="C00000"/>
                </a:solidFill>
                <a:latin typeface="Arial" pitchFamily="34" charset="0"/>
                <a:cs typeface="Arial" pitchFamily="34" charset="0"/>
              </a:rPr>
              <a:t>. </a:t>
            </a:r>
            <a:r>
              <a:rPr lang="es-AR" dirty="0">
                <a:solidFill>
                  <a:srgbClr val="C00000"/>
                </a:solidFill>
                <a:latin typeface="Arial" pitchFamily="34" charset="0"/>
                <a:cs typeface="Arial" pitchFamily="34" charset="0"/>
              </a:rPr>
              <a:t/>
            </a:r>
            <a:br>
              <a:rPr lang="es-AR" dirty="0">
                <a:solidFill>
                  <a:srgbClr val="C00000"/>
                </a:solidFill>
                <a:latin typeface="Arial" pitchFamily="34" charset="0"/>
                <a:cs typeface="Arial" pitchFamily="34" charset="0"/>
              </a:rPr>
            </a:br>
            <a:r>
              <a:rPr lang="es-AR" dirty="0" smtClean="0">
                <a:solidFill>
                  <a:srgbClr val="C00000"/>
                </a:solidFill>
                <a:latin typeface="Arial" pitchFamily="34" charset="0"/>
                <a:cs typeface="Arial" pitchFamily="34" charset="0"/>
              </a:rPr>
              <a:t>Oxidasa </a:t>
            </a:r>
            <a:r>
              <a:rPr lang="es-AR" dirty="0">
                <a:solidFill>
                  <a:srgbClr val="C00000"/>
                </a:solidFill>
                <a:latin typeface="Arial" pitchFamily="34" charset="0"/>
                <a:cs typeface="Arial" pitchFamily="34" charset="0"/>
              </a:rPr>
              <a:t>alternativa en vegetales. </a:t>
            </a:r>
          </a:p>
          <a:p>
            <a:r>
              <a:rPr lang="es-AR" dirty="0">
                <a:latin typeface="Arial" pitchFamily="34" charset="0"/>
                <a:cs typeface="Arial" pitchFamily="34" charset="0"/>
              </a:rPr>
              <a:t/>
            </a:r>
            <a:br>
              <a:rPr lang="es-AR" dirty="0">
                <a:latin typeface="Arial" pitchFamily="34" charset="0"/>
                <a:cs typeface="Arial" pitchFamily="34" charset="0"/>
              </a:rPr>
            </a:br>
            <a:r>
              <a:rPr lang="es-AR" b="1" dirty="0">
                <a:latin typeface="Arial" pitchFamily="34" charset="0"/>
                <a:cs typeface="Arial" pitchFamily="34" charset="0"/>
              </a:rPr>
              <a:t>Transporte electrónico </a:t>
            </a:r>
            <a:r>
              <a:rPr lang="es-AR" b="1" dirty="0" err="1">
                <a:latin typeface="Arial" pitchFamily="34" charset="0"/>
                <a:cs typeface="Arial" pitchFamily="34" charset="0"/>
              </a:rPr>
              <a:t>cloroplástico</a:t>
            </a:r>
            <a:r>
              <a:rPr lang="es-AR" dirty="0">
                <a:latin typeface="Arial" pitchFamily="34" charset="0"/>
                <a:cs typeface="Arial" pitchFamily="34" charset="0"/>
              </a:rPr>
              <a:t>. </a:t>
            </a:r>
            <a:r>
              <a:rPr lang="es-AR" b="1" dirty="0" err="1" smtClean="0">
                <a:latin typeface="Arial" pitchFamily="34" charset="0"/>
                <a:cs typeface="Arial" pitchFamily="34" charset="0"/>
              </a:rPr>
              <a:t>Fotofosforilación</a:t>
            </a:r>
            <a:r>
              <a:rPr lang="es-AR" b="1" dirty="0" smtClean="0">
                <a:latin typeface="Arial" pitchFamily="34" charset="0"/>
                <a:cs typeface="Arial" pitchFamily="34" charset="0"/>
              </a:rPr>
              <a:t>.</a:t>
            </a:r>
            <a:r>
              <a:rPr lang="es-AR" dirty="0" smtClean="0">
                <a:latin typeface="Arial" pitchFamily="34" charset="0"/>
                <a:cs typeface="Arial" pitchFamily="34" charset="0"/>
              </a:rPr>
              <a:t> </a:t>
            </a:r>
            <a:r>
              <a:rPr lang="es-AR" dirty="0">
                <a:latin typeface="Arial" pitchFamily="34" charset="0"/>
                <a:cs typeface="Arial" pitchFamily="34" charset="0"/>
              </a:rPr>
              <a:t>Proceso en plantas superiores. Reacciones </a:t>
            </a:r>
            <a:r>
              <a:rPr lang="es-AR" dirty="0" smtClean="0">
                <a:latin typeface="Arial" pitchFamily="34" charset="0"/>
                <a:cs typeface="Arial" pitchFamily="34" charset="0"/>
              </a:rPr>
              <a:t>luminosas de la fotosíntesis. </a:t>
            </a:r>
            <a:r>
              <a:rPr lang="es-AR" dirty="0">
                <a:latin typeface="Arial" pitchFamily="34" charset="0"/>
                <a:cs typeface="Arial" pitchFamily="34" charset="0"/>
              </a:rPr>
              <a:t>Captación de la energía luminosa. Cloroplastos y pigmentos. Transporte electrónico cíclico y no cíclico. Síntesis de ATP por </a:t>
            </a:r>
            <a:r>
              <a:rPr lang="es-AR" dirty="0" err="1">
                <a:latin typeface="Arial" pitchFamily="34" charset="0"/>
                <a:cs typeface="Arial" pitchFamily="34" charset="0"/>
              </a:rPr>
              <a:t>fotofosforilación</a:t>
            </a:r>
            <a:r>
              <a:rPr lang="es-AR" dirty="0">
                <a:latin typeface="Arial" pitchFamily="34" charset="0"/>
                <a:cs typeface="Arial" pitchFamily="34" charset="0"/>
              </a:rPr>
              <a:t>. </a:t>
            </a:r>
          </a:p>
          <a:p>
            <a:r>
              <a:rPr lang="es-AR" dirty="0">
                <a:latin typeface="Arial" pitchFamily="34" charset="0"/>
                <a:cs typeface="Arial" pitchFamily="34" charset="0"/>
              </a:rPr>
              <a:t>Similitudes entre </a:t>
            </a:r>
            <a:r>
              <a:rPr lang="es-AR" dirty="0" err="1">
                <a:latin typeface="Arial" pitchFamily="34" charset="0"/>
                <a:cs typeface="Arial" pitchFamily="34" charset="0"/>
              </a:rPr>
              <a:t>fosforilación</a:t>
            </a:r>
            <a:r>
              <a:rPr lang="es-AR" dirty="0">
                <a:latin typeface="Arial" pitchFamily="34" charset="0"/>
                <a:cs typeface="Arial" pitchFamily="34" charset="0"/>
              </a:rPr>
              <a:t> </a:t>
            </a:r>
            <a:r>
              <a:rPr lang="es-AR" dirty="0" err="1">
                <a:latin typeface="Arial" pitchFamily="34" charset="0"/>
                <a:cs typeface="Arial" pitchFamily="34" charset="0"/>
              </a:rPr>
              <a:t>oxidativa</a:t>
            </a:r>
            <a:r>
              <a:rPr lang="es-AR" dirty="0">
                <a:latin typeface="Arial" pitchFamily="34" charset="0"/>
                <a:cs typeface="Arial" pitchFamily="34" charset="0"/>
              </a:rPr>
              <a:t> y </a:t>
            </a:r>
            <a:r>
              <a:rPr lang="es-AR" dirty="0" err="1">
                <a:latin typeface="Arial" pitchFamily="34" charset="0"/>
                <a:cs typeface="Arial" pitchFamily="34" charset="0"/>
              </a:rPr>
              <a:t>fotofosforilación</a:t>
            </a:r>
            <a:r>
              <a:rPr lang="es-AR" dirty="0">
                <a:latin typeface="Arial" pitchFamily="34" charset="0"/>
                <a:cs typeface="Arial" pitchFamily="34" charset="0"/>
              </a:rPr>
              <a:t>.</a:t>
            </a:r>
          </a:p>
          <a:p>
            <a:r>
              <a:rPr lang="es-AR" dirty="0">
                <a:latin typeface="Arial" pitchFamily="34" charset="0"/>
                <a:cs typeface="Arial" pitchFamily="34" charset="0"/>
              </a:rPr>
              <a:t>Concepto unificador de la teoría </a:t>
            </a:r>
            <a:r>
              <a:rPr lang="es-AR" dirty="0" err="1">
                <a:latin typeface="Arial" pitchFamily="34" charset="0"/>
                <a:cs typeface="Arial" pitchFamily="34" charset="0"/>
              </a:rPr>
              <a:t>quimiosmótica</a:t>
            </a:r>
            <a:r>
              <a:rPr lang="es-AR" dirty="0">
                <a:latin typeface="Arial" pitchFamily="34" charset="0"/>
                <a:cs typeface="Arial" pitchFamily="34" charset="0"/>
              </a:rPr>
              <a:t>. </a:t>
            </a:r>
          </a:p>
          <a:p>
            <a:r>
              <a:rPr lang="es-AR" dirty="0">
                <a:latin typeface="Arial" pitchFamily="34" charset="0"/>
                <a:cs typeface="Arial" pitchFamily="34" charset="0"/>
              </a:rPr>
              <a:t>Otros organismos </a:t>
            </a:r>
            <a:r>
              <a:rPr lang="es-AR" dirty="0" err="1">
                <a:latin typeface="Arial" pitchFamily="34" charset="0"/>
                <a:cs typeface="Arial" pitchFamily="34" charset="0"/>
              </a:rPr>
              <a:t>fotosintetizadores</a:t>
            </a:r>
            <a:r>
              <a:rPr lang="es-AR" dirty="0">
                <a:latin typeface="Arial" pitchFamily="34" charset="0"/>
                <a:cs typeface="Arial" pitchFamily="34" charset="0"/>
              </a:rPr>
              <a:t>. </a:t>
            </a:r>
          </a:p>
          <a:p>
            <a:endParaRPr lang="es-AR" dirty="0">
              <a:latin typeface="Arial" pitchFamily="34" charset="0"/>
              <a:cs typeface="Arial" pitchFamily="34" charset="0"/>
            </a:endParaRPr>
          </a:p>
          <a:p>
            <a:r>
              <a:rPr lang="es-AR" b="1" dirty="0">
                <a:latin typeface="Arial" pitchFamily="34" charset="0"/>
                <a:cs typeface="Arial" pitchFamily="34" charset="0"/>
              </a:rPr>
              <a:t>Sistema </a:t>
            </a:r>
            <a:r>
              <a:rPr lang="es-AR" b="1" dirty="0" err="1">
                <a:latin typeface="Arial" pitchFamily="34" charset="0"/>
                <a:cs typeface="Arial" pitchFamily="34" charset="0"/>
              </a:rPr>
              <a:t>microsomal</a:t>
            </a:r>
            <a:r>
              <a:rPr lang="es-AR" b="1" dirty="0">
                <a:latin typeface="Arial" pitchFamily="34" charset="0"/>
                <a:cs typeface="Arial" pitchFamily="34" charset="0"/>
              </a:rPr>
              <a:t> de transporte electrónico</a:t>
            </a:r>
            <a:r>
              <a:rPr lang="es-AR" dirty="0">
                <a:latin typeface="Arial" pitchFamily="34" charset="0"/>
                <a:cs typeface="Arial" pitchFamily="34" charset="0"/>
              </a:rPr>
              <a:t>. Formación de compuestos oxígeno-reactivo. Radicales libres. Sistemas de protección.</a:t>
            </a:r>
            <a:br>
              <a:rPr lang="es-AR" dirty="0">
                <a:latin typeface="Arial" pitchFamily="34" charset="0"/>
                <a:cs typeface="Arial" pitchFamily="34" charset="0"/>
              </a:rPr>
            </a:br>
            <a:r>
              <a:rPr lang="es-AR" dirty="0">
                <a:latin typeface="Arial" pitchFamily="34" charset="0"/>
                <a:cs typeface="Arial" pitchFamily="34" charset="0"/>
              </a:rPr>
              <a:t/>
            </a:r>
            <a:br>
              <a:rPr lang="es-AR" dirty="0">
                <a:latin typeface="Arial" pitchFamily="34" charset="0"/>
                <a:cs typeface="Arial" pitchFamily="34" charset="0"/>
              </a:rPr>
            </a:br>
            <a:endParaRPr lang="es-AR" dirty="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457200" y="274638"/>
            <a:ext cx="8229600" cy="1143000"/>
          </a:xfrm>
          <a:prstGeom prst="rect">
            <a:avLst/>
          </a:prstGeom>
          <a:gradFill rotWithShape="1">
            <a:gsLst>
              <a:gs pos="0">
                <a:srgbClr val="FBFDA1">
                  <a:gamma/>
                  <a:shade val="46275"/>
                  <a:invGamma/>
                </a:srgbClr>
              </a:gs>
              <a:gs pos="50000">
                <a:srgbClr val="FBFDA1"/>
              </a:gs>
              <a:gs pos="100000">
                <a:srgbClr val="FBFDA1">
                  <a:gamma/>
                  <a:shade val="46275"/>
                  <a:invGamma/>
                </a:srgbClr>
              </a:gs>
            </a:gsLst>
            <a:lin ang="5400000" scaled="1"/>
          </a:gradFill>
          <a:ln w="9525">
            <a:solidFill>
              <a:schemeClr val="tx1"/>
            </a:solidFill>
            <a:miter lim="800000"/>
            <a:headEnd/>
            <a:tailEnd/>
          </a:ln>
          <a:effectLst/>
        </p:spPr>
        <p:txBody>
          <a:bodyPr anchor="ctr"/>
          <a:lstStyle/>
          <a:p>
            <a:pPr algn="ctr"/>
            <a:r>
              <a:rPr lang="es-ES" sz="3200" b="1" baseline="0" dirty="0">
                <a:solidFill>
                  <a:schemeClr val="tx2"/>
                </a:solidFill>
              </a:rPr>
              <a:t>	</a:t>
            </a:r>
            <a:r>
              <a:rPr lang="es-ES" sz="3200" b="1" baseline="0" dirty="0"/>
              <a:t>Estructura de los </a:t>
            </a:r>
            <a:r>
              <a:rPr lang="es-ES" sz="3200" b="1" baseline="0" dirty="0" err="1"/>
              <a:t>citocromos</a:t>
            </a:r>
            <a:endParaRPr lang="es-ES" sz="3200" b="1" baseline="0" dirty="0"/>
          </a:p>
        </p:txBody>
      </p:sp>
      <p:pic>
        <p:nvPicPr>
          <p:cNvPr id="190467" name="Picture 3" descr="fi15p6"/>
          <p:cNvPicPr>
            <a:picLocks noChangeAspect="1" noChangeArrowheads="1"/>
          </p:cNvPicPr>
          <p:nvPr/>
        </p:nvPicPr>
        <p:blipFill>
          <a:blip r:embed="rId2" cstate="print">
            <a:lum bright="-18000"/>
          </a:blip>
          <a:srcRect b="46861"/>
          <a:stretch>
            <a:fillRect/>
          </a:stretch>
        </p:blipFill>
        <p:spPr bwMode="auto">
          <a:xfrm>
            <a:off x="250825" y="1773238"/>
            <a:ext cx="4291013" cy="3186112"/>
          </a:xfrm>
          <a:prstGeom prst="rect">
            <a:avLst/>
          </a:prstGeom>
          <a:noFill/>
          <a:ln w="9525">
            <a:noFill/>
            <a:miter lim="800000"/>
            <a:headEnd/>
            <a:tailEnd/>
          </a:ln>
        </p:spPr>
      </p:pic>
      <p:grpSp>
        <p:nvGrpSpPr>
          <p:cNvPr id="2" name="Group 4"/>
          <p:cNvGrpSpPr>
            <a:grpSpLocks/>
          </p:cNvGrpSpPr>
          <p:nvPr/>
        </p:nvGrpSpPr>
        <p:grpSpPr bwMode="auto">
          <a:xfrm>
            <a:off x="4500562" y="3284558"/>
            <a:ext cx="4572000" cy="3144838"/>
            <a:chOff x="2653" y="1888"/>
            <a:chExt cx="2880" cy="1981"/>
          </a:xfrm>
        </p:grpSpPr>
        <p:pic>
          <p:nvPicPr>
            <p:cNvPr id="190469" name="Picture 5" descr="fi15p6"/>
            <p:cNvPicPr>
              <a:picLocks noChangeAspect="1" noChangeArrowheads="1"/>
            </p:cNvPicPr>
            <p:nvPr/>
          </p:nvPicPr>
          <p:blipFill>
            <a:blip r:embed="rId2" cstate="print">
              <a:lum bright="-24000" contrast="18000"/>
            </a:blip>
            <a:srcRect t="53140" b="-877"/>
            <a:stretch>
              <a:fillRect/>
            </a:stretch>
          </p:blipFill>
          <p:spPr bwMode="auto">
            <a:xfrm>
              <a:off x="2653" y="1888"/>
              <a:ext cx="2880" cy="1921"/>
            </a:xfrm>
            <a:prstGeom prst="rect">
              <a:avLst/>
            </a:prstGeom>
            <a:noFill/>
            <a:ln>
              <a:noFill/>
            </a:ln>
          </p:spPr>
        </p:pic>
        <p:sp>
          <p:nvSpPr>
            <p:cNvPr id="190470" name="Text Box 6"/>
            <p:cNvSpPr txBox="1">
              <a:spLocks noChangeArrowheads="1"/>
            </p:cNvSpPr>
            <p:nvPr/>
          </p:nvSpPr>
          <p:spPr bwMode="auto">
            <a:xfrm>
              <a:off x="2653" y="3657"/>
              <a:ext cx="2131" cy="212"/>
            </a:xfrm>
            <a:prstGeom prst="rect">
              <a:avLst/>
            </a:prstGeom>
            <a:solidFill>
              <a:srgbClr val="FDFEE2"/>
            </a:solidFill>
            <a:ln w="9525">
              <a:noFill/>
              <a:miter lim="800000"/>
              <a:headEnd/>
              <a:tailEnd/>
            </a:ln>
            <a:effectLst/>
          </p:spPr>
          <p:txBody>
            <a:bodyPr>
              <a:spAutoFit/>
            </a:bodyPr>
            <a:lstStyle/>
            <a:p>
              <a:pPr>
                <a:spcBef>
                  <a:spcPct val="50000"/>
                </a:spcBef>
              </a:pPr>
              <a:r>
                <a:rPr lang="es-ES" sz="1600" b="1" baseline="0" dirty="0" err="1"/>
                <a:t>Hemo</a:t>
              </a:r>
              <a:r>
                <a:rPr lang="es-ES" sz="1600" b="1" baseline="0" dirty="0"/>
                <a:t> A (</a:t>
              </a:r>
              <a:r>
                <a:rPr lang="es-ES" sz="1600" b="1" baseline="0" dirty="0" err="1"/>
                <a:t>Citocromo</a:t>
              </a:r>
              <a:r>
                <a:rPr lang="es-ES" sz="1600" b="1" baseline="0" dirty="0"/>
                <a:t> a y a</a:t>
              </a:r>
              <a:r>
                <a:rPr lang="es-ES" sz="1600" b="1" dirty="0"/>
                <a:t>3)</a:t>
              </a:r>
              <a:endParaRPr lang="es-ES" sz="1600" b="1" baseline="0" dirty="0"/>
            </a:p>
          </p:txBody>
        </p:sp>
      </p:grpSp>
      <p:sp>
        <p:nvSpPr>
          <p:cNvPr id="190471" name="Text Box 7"/>
          <p:cNvSpPr txBox="1">
            <a:spLocks noChangeArrowheads="1"/>
          </p:cNvSpPr>
          <p:nvPr/>
        </p:nvSpPr>
        <p:spPr bwMode="auto">
          <a:xfrm>
            <a:off x="250825" y="4724400"/>
            <a:ext cx="3960813" cy="336550"/>
          </a:xfrm>
          <a:prstGeom prst="rect">
            <a:avLst/>
          </a:prstGeom>
          <a:solidFill>
            <a:srgbClr val="FDFEE2"/>
          </a:solidFill>
          <a:ln w="9525">
            <a:noFill/>
            <a:miter lim="800000"/>
            <a:headEnd/>
            <a:tailEnd/>
          </a:ln>
          <a:effectLst/>
        </p:spPr>
        <p:txBody>
          <a:bodyPr>
            <a:spAutoFit/>
          </a:bodyPr>
          <a:lstStyle/>
          <a:p>
            <a:pPr>
              <a:spcBef>
                <a:spcPct val="50000"/>
              </a:spcBef>
            </a:pPr>
            <a:r>
              <a:rPr lang="es-ES" sz="1600" b="1" baseline="0"/>
              <a:t>Estructura general de citocromo c y c</a:t>
            </a:r>
            <a:r>
              <a:rPr lang="es-ES" sz="1600" b="1"/>
              <a:t>1</a:t>
            </a:r>
            <a:endParaRPr lang="es-ES" sz="1600" b="1" baseline="0"/>
          </a:p>
        </p:txBody>
      </p:sp>
      <p:sp>
        <p:nvSpPr>
          <p:cNvPr id="8" name="7 CuadroTexto"/>
          <p:cNvSpPr txBox="1"/>
          <p:nvPr/>
        </p:nvSpPr>
        <p:spPr>
          <a:xfrm>
            <a:off x="357158" y="5103674"/>
            <a:ext cx="3643338" cy="1477328"/>
          </a:xfrm>
          <a:prstGeom prst="rect">
            <a:avLst/>
          </a:prstGeom>
          <a:noFill/>
        </p:spPr>
        <p:txBody>
          <a:bodyPr wrap="square" rtlCol="0">
            <a:spAutoFit/>
          </a:bodyPr>
          <a:lstStyle/>
          <a:p>
            <a:pPr>
              <a:defRPr/>
            </a:pPr>
            <a:r>
              <a:rPr lang="es-MX" b="1" dirty="0">
                <a:latin typeface="Comic Sans MS" pitchFamily="66" charset="0"/>
              </a:rPr>
              <a:t>Son proteínas con un grupo prostético </a:t>
            </a:r>
            <a:r>
              <a:rPr lang="es-MX" b="1" dirty="0" err="1">
                <a:latin typeface="Comic Sans MS" pitchFamily="66" charset="0"/>
              </a:rPr>
              <a:t>hemo</a:t>
            </a:r>
            <a:r>
              <a:rPr lang="es-MX" b="1" dirty="0">
                <a:latin typeface="Comic Sans MS" pitchFamily="66" charset="0"/>
              </a:rPr>
              <a:t> unido a Fe.</a:t>
            </a:r>
          </a:p>
          <a:p>
            <a:pPr>
              <a:defRPr/>
            </a:pPr>
            <a:r>
              <a:rPr lang="es-MX" b="1" dirty="0">
                <a:latin typeface="Comic Sans MS" pitchFamily="66" charset="0"/>
              </a:rPr>
              <a:t>Las mitocondrias poseen 3 tipos de </a:t>
            </a:r>
            <a:r>
              <a:rPr lang="es-MX" b="1" dirty="0" err="1">
                <a:latin typeface="Comic Sans MS" pitchFamily="66" charset="0"/>
              </a:rPr>
              <a:t>Citocromos</a:t>
            </a:r>
            <a:r>
              <a:rPr lang="es-MX" b="1" dirty="0">
                <a:latin typeface="Comic Sans MS" pitchFamily="66" charset="0"/>
              </a:rPr>
              <a:t>: a, b y c</a:t>
            </a:r>
            <a:endParaRPr lang="es-AR" b="1" dirty="0">
              <a:latin typeface="Comic Sans MS" pitchFamily="66" charset="0"/>
            </a:endParaRPr>
          </a:p>
          <a:p>
            <a:endParaRPr lang="es-A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01268" y="1142984"/>
            <a:ext cx="8314136" cy="5632311"/>
          </a:xfrm>
          <a:prstGeom prst="rect">
            <a:avLst/>
          </a:prstGeom>
          <a:noFill/>
        </p:spPr>
        <p:txBody>
          <a:bodyPr wrap="none" rtlCol="0">
            <a:spAutoFit/>
          </a:bodyPr>
          <a:lstStyle/>
          <a:p>
            <a:pPr>
              <a:buFont typeface="Wingdings" pitchFamily="2" charset="2"/>
              <a:buChar char="Ø"/>
            </a:pPr>
            <a:r>
              <a:rPr lang="es-ES" sz="2400" b="1" dirty="0" smtClean="0"/>
              <a:t>La Cadena Respiratoria es un conjunto de aceptores y</a:t>
            </a:r>
          </a:p>
          <a:p>
            <a:r>
              <a:rPr lang="es-ES" sz="2400" b="1" dirty="0" smtClean="0"/>
              <a:t> 	transportadores de equivalente de reducción, </a:t>
            </a:r>
          </a:p>
          <a:p>
            <a:r>
              <a:rPr lang="es-ES" sz="2400" b="1" dirty="0" smtClean="0"/>
              <a:t>	incluídos en la membrana interna mitocondrial</a:t>
            </a:r>
          </a:p>
          <a:p>
            <a:pPr>
              <a:buFont typeface="Wingdings" pitchFamily="2" charset="2"/>
              <a:buChar char="Ø"/>
            </a:pPr>
            <a:endParaRPr lang="es-ES" sz="2400" b="1" dirty="0" smtClean="0"/>
          </a:p>
          <a:p>
            <a:pPr>
              <a:buFont typeface="Wingdings" pitchFamily="2" charset="2"/>
              <a:buChar char="Ø"/>
            </a:pPr>
            <a:r>
              <a:rPr lang="es-ES" sz="2400" b="1" dirty="0" smtClean="0"/>
              <a:t>Muchos de sus componentes se agrupan en </a:t>
            </a:r>
          </a:p>
          <a:p>
            <a:r>
              <a:rPr lang="es-ES" sz="2400" b="1" dirty="0" smtClean="0"/>
              <a:t>		</a:t>
            </a:r>
            <a:r>
              <a:rPr lang="es-ES" sz="2400" b="1" dirty="0" smtClean="0">
                <a:solidFill>
                  <a:srgbClr val="FF0000"/>
                </a:solidFill>
              </a:rPr>
              <a:t>COMPLEJOS MULTIMOLECULARES</a:t>
            </a:r>
          </a:p>
          <a:p>
            <a:r>
              <a:rPr lang="es-ES" sz="2400" b="1" dirty="0" smtClean="0"/>
              <a:t>	que atraviesan todo el espesor de la </a:t>
            </a:r>
            <a:r>
              <a:rPr lang="es-ES" sz="2400" b="1" dirty="0" err="1" smtClean="0"/>
              <a:t>bicapa</a:t>
            </a:r>
            <a:r>
              <a:rPr lang="es-ES" sz="2400" b="1" dirty="0" smtClean="0"/>
              <a:t> </a:t>
            </a:r>
            <a:r>
              <a:rPr lang="es-ES" sz="2400" b="1" dirty="0" err="1" smtClean="0"/>
              <a:t>lipídica</a:t>
            </a:r>
            <a:r>
              <a:rPr lang="es-ES" sz="2400" b="1" dirty="0" smtClean="0"/>
              <a:t> </a:t>
            </a:r>
          </a:p>
          <a:p>
            <a:pPr>
              <a:buFont typeface="Wingdings" pitchFamily="2" charset="2"/>
              <a:buChar char="Ø"/>
            </a:pPr>
            <a:endParaRPr lang="es-ES" sz="2400" b="1" dirty="0" smtClean="0"/>
          </a:p>
          <a:p>
            <a:pPr>
              <a:buFont typeface="Wingdings" pitchFamily="2" charset="2"/>
              <a:buChar char="Ø"/>
            </a:pPr>
            <a:r>
              <a:rPr lang="es-ES" sz="2400" b="1" dirty="0" smtClean="0"/>
              <a:t>Existen cuatro </a:t>
            </a:r>
            <a:r>
              <a:rPr lang="es-ES" sz="2400" b="1" dirty="0" smtClean="0">
                <a:solidFill>
                  <a:srgbClr val="FF0000"/>
                </a:solidFill>
              </a:rPr>
              <a:t>COMPLEJOS: I – II – III y IV</a:t>
            </a:r>
          </a:p>
          <a:p>
            <a:pPr>
              <a:buFont typeface="Wingdings" pitchFamily="2" charset="2"/>
              <a:buChar char="Ø"/>
            </a:pPr>
            <a:endParaRPr lang="es-ES" sz="2400" b="1" dirty="0" smtClean="0"/>
          </a:p>
          <a:p>
            <a:pPr>
              <a:buFont typeface="Wingdings" pitchFamily="2" charset="2"/>
              <a:buChar char="Ø"/>
            </a:pPr>
            <a:r>
              <a:rPr lang="es-ES" sz="2400" b="1" dirty="0" smtClean="0"/>
              <a:t>Otros dos componentes de la Cadena se encuentran </a:t>
            </a:r>
            <a:r>
              <a:rPr lang="es-ES" sz="2400" b="1" dirty="0" smtClean="0">
                <a:solidFill>
                  <a:srgbClr val="00B050"/>
                </a:solidFill>
              </a:rPr>
              <a:t>“libres” : </a:t>
            </a:r>
          </a:p>
          <a:p>
            <a:r>
              <a:rPr lang="es-ES" sz="2400" b="1" i="1" dirty="0" smtClean="0">
                <a:solidFill>
                  <a:srgbClr val="00B050"/>
                </a:solidFill>
              </a:rPr>
              <a:t>		Coenzima Q y </a:t>
            </a:r>
            <a:r>
              <a:rPr lang="es-ES" sz="2400" b="1" i="1" dirty="0" err="1" smtClean="0">
                <a:solidFill>
                  <a:srgbClr val="00B050"/>
                </a:solidFill>
              </a:rPr>
              <a:t>Citocromo</a:t>
            </a:r>
            <a:r>
              <a:rPr lang="es-ES" sz="2400" b="1" i="1" dirty="0" smtClean="0">
                <a:solidFill>
                  <a:srgbClr val="00B050"/>
                </a:solidFill>
              </a:rPr>
              <a:t> c</a:t>
            </a:r>
          </a:p>
          <a:p>
            <a:endParaRPr lang="es-ES" sz="2400" b="1" dirty="0" smtClean="0"/>
          </a:p>
          <a:p>
            <a:endParaRPr lang="es-ES" sz="2400" b="1" dirty="0" smtClean="0"/>
          </a:p>
          <a:p>
            <a:endParaRPr lang="es-AR" sz="2400" b="1" dirty="0"/>
          </a:p>
        </p:txBody>
      </p:sp>
      <p:sp>
        <p:nvSpPr>
          <p:cNvPr id="3" name="Rectangle 4"/>
          <p:cNvSpPr txBox="1">
            <a:spLocks noChangeArrowheads="1"/>
          </p:cNvSpPr>
          <p:nvPr/>
        </p:nvSpPr>
        <p:spPr>
          <a:xfrm>
            <a:off x="468313" y="-24"/>
            <a:ext cx="8229600" cy="928694"/>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3200" b="1" i="0" u="none" strike="noStrike" kern="1200" cap="none" spc="0" normalizeH="0" baseline="0" noProof="0" dirty="0" smtClean="0">
                <a:ln>
                  <a:noFill/>
                </a:ln>
                <a:solidFill>
                  <a:schemeClr val="tx1"/>
                </a:solidFill>
                <a:effectLst/>
                <a:uLnTx/>
                <a:uFillTx/>
                <a:latin typeface="+mj-lt"/>
                <a:ea typeface="+mj-ea"/>
                <a:cs typeface="+mj-cs"/>
              </a:rPr>
              <a:t>COMPONENTES DE LA </a:t>
            </a:r>
            <a:br>
              <a:rPr kumimoji="0" lang="es-ES" sz="3200" b="1" i="0" u="none" strike="noStrike" kern="1200" cap="none" spc="0" normalizeH="0" baseline="0" noProof="0" dirty="0" smtClean="0">
                <a:ln>
                  <a:noFill/>
                </a:ln>
                <a:solidFill>
                  <a:schemeClr val="tx1"/>
                </a:solidFill>
                <a:effectLst/>
                <a:uLnTx/>
                <a:uFillTx/>
                <a:latin typeface="+mj-lt"/>
                <a:ea typeface="+mj-ea"/>
                <a:cs typeface="+mj-cs"/>
              </a:rPr>
            </a:br>
            <a:r>
              <a:rPr kumimoji="0" lang="es-ES" sz="3200" b="1" i="0" u="none" strike="noStrike" kern="1200" cap="none" spc="0" normalizeH="0" baseline="0" noProof="0" dirty="0" smtClean="0">
                <a:ln>
                  <a:noFill/>
                </a:ln>
                <a:solidFill>
                  <a:schemeClr val="tx1"/>
                </a:solidFill>
                <a:effectLst/>
                <a:uLnTx/>
                <a:uFillTx/>
                <a:latin typeface="+mj-lt"/>
                <a:ea typeface="+mj-ea"/>
                <a:cs typeface="+mj-cs"/>
              </a:rPr>
              <a:t>CADENA DE TRANSPORTE ELECTRÓNICO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left)">
                                      <p:cBhvr>
                                        <p:cTn id="13" dur="500"/>
                                        <p:tgtEl>
                                          <p:spTgt spid="2">
                                            <p:txEl>
                                              <p:pRg st="0" end="0"/>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left)">
                                      <p:cBhvr>
                                        <p:cTn id="16" dur="500"/>
                                        <p:tgtEl>
                                          <p:spTgt spid="2">
                                            <p:txEl>
                                              <p:pRg st="1" end="1"/>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wipe(left)">
                                      <p:cBhvr>
                                        <p:cTn id="19" dur="500"/>
                                        <p:tgtEl>
                                          <p:spTgt spid="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wipe(left)">
                                      <p:cBhvr>
                                        <p:cTn id="24" dur="500"/>
                                        <p:tgtEl>
                                          <p:spTgt spid="2">
                                            <p:txEl>
                                              <p:pRg st="4" end="4"/>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left)">
                                      <p:cBhvr>
                                        <p:cTn id="27" dur="500"/>
                                        <p:tgtEl>
                                          <p:spTgt spid="2">
                                            <p:txEl>
                                              <p:pRg st="5" end="5"/>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wipe(left)">
                                      <p:cBhvr>
                                        <p:cTn id="30" dur="500"/>
                                        <p:tgtEl>
                                          <p:spTgt spid="2">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wipe(left)">
                                      <p:cBhvr>
                                        <p:cTn id="35" dur="500"/>
                                        <p:tgtEl>
                                          <p:spTgt spid="2">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wipe(left)">
                                      <p:cBhvr>
                                        <p:cTn id="40" dur="500"/>
                                        <p:tgtEl>
                                          <p:spTgt spid="2">
                                            <p:txEl>
                                              <p:pRg st="10" end="10"/>
                                            </p:txEl>
                                          </p:spTgt>
                                        </p:tgtEl>
                                      </p:cBhvr>
                                    </p:animEffect>
                                  </p:childTnLst>
                                </p:cTn>
                              </p:par>
                              <p:par>
                                <p:cTn id="41" presetID="22" presetClass="entr" presetSubtype="8" fill="hold"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wipe(left)">
                                      <p:cBhvr>
                                        <p:cTn id="43"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a:xfrm>
            <a:off x="468313" y="-24"/>
            <a:ext cx="8229600" cy="739758"/>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normAutofit fontScale="90000"/>
          </a:bodyPr>
          <a:lstStyle/>
          <a:p>
            <a:pPr eaLnBrk="1" hangingPunct="1"/>
            <a:r>
              <a:rPr lang="es-ES" sz="3200" b="1" dirty="0" smtClean="0"/>
              <a:t>COMPONENTES DE LA </a:t>
            </a:r>
            <a:br>
              <a:rPr lang="es-ES" sz="3200" b="1" dirty="0" smtClean="0"/>
            </a:br>
            <a:r>
              <a:rPr lang="es-ES" sz="3200" b="1" dirty="0" smtClean="0"/>
              <a:t>CADENA DE TRANSPORTE ELECTRÓNICO</a:t>
            </a:r>
          </a:p>
        </p:txBody>
      </p:sp>
      <p:sp>
        <p:nvSpPr>
          <p:cNvPr id="67591" name="Text Box 7"/>
          <p:cNvSpPr txBox="1">
            <a:spLocks noChangeArrowheads="1"/>
          </p:cNvSpPr>
          <p:nvPr/>
        </p:nvSpPr>
        <p:spPr bwMode="auto">
          <a:xfrm>
            <a:off x="395288" y="857232"/>
            <a:ext cx="8320116" cy="6370975"/>
          </a:xfrm>
          <a:prstGeom prst="rect">
            <a:avLst/>
          </a:prstGeom>
          <a:solidFill>
            <a:srgbClr val="F8FB6D"/>
          </a:solidFill>
          <a:ln w="9525">
            <a:solidFill>
              <a:srgbClr val="3399FF"/>
            </a:solidFill>
            <a:miter lim="800000"/>
            <a:headEnd/>
            <a:tailEnd/>
          </a:ln>
        </p:spPr>
        <p:txBody>
          <a:bodyPr wrap="square">
            <a:spAutoFit/>
          </a:bodyPr>
          <a:lstStyle/>
          <a:p>
            <a:r>
              <a:rPr lang="es-ES" sz="2400" b="1" dirty="0">
                <a:solidFill>
                  <a:srgbClr val="0000FF"/>
                </a:solidFill>
              </a:rPr>
              <a:t> </a:t>
            </a:r>
            <a:r>
              <a:rPr lang="es-ES" sz="2400" b="1" u="sng" dirty="0">
                <a:solidFill>
                  <a:srgbClr val="FF0000"/>
                </a:solidFill>
              </a:rPr>
              <a:t>Complejo enzimático</a:t>
            </a:r>
            <a:r>
              <a:rPr lang="es-ES" sz="2400" b="1" dirty="0">
                <a:solidFill>
                  <a:srgbClr val="FF0000"/>
                </a:solidFill>
              </a:rPr>
              <a:t>            </a:t>
            </a:r>
            <a:r>
              <a:rPr lang="es-ES" sz="2400" b="1" dirty="0" smtClean="0">
                <a:solidFill>
                  <a:srgbClr val="FF0000"/>
                </a:solidFill>
              </a:rPr>
              <a:t>			</a:t>
            </a:r>
            <a:r>
              <a:rPr lang="es-ES" sz="2400" b="1" u="sng" dirty="0" smtClean="0">
                <a:solidFill>
                  <a:schemeClr val="accent6">
                    <a:lumMod val="50000"/>
                  </a:schemeClr>
                </a:solidFill>
              </a:rPr>
              <a:t>Grupos  </a:t>
            </a:r>
            <a:r>
              <a:rPr lang="es-ES" sz="2400" b="1" u="sng" dirty="0">
                <a:solidFill>
                  <a:schemeClr val="accent6">
                    <a:lumMod val="50000"/>
                  </a:schemeClr>
                </a:solidFill>
              </a:rPr>
              <a:t>prostéticos</a:t>
            </a:r>
          </a:p>
          <a:p>
            <a:endParaRPr lang="es-ES" sz="2400" b="1" dirty="0">
              <a:solidFill>
                <a:srgbClr val="FF0000"/>
              </a:solidFill>
            </a:endParaRPr>
          </a:p>
          <a:p>
            <a:r>
              <a:rPr lang="es-ES" sz="2400" b="1" dirty="0">
                <a:solidFill>
                  <a:srgbClr val="FF0000"/>
                </a:solidFill>
              </a:rPr>
              <a:t>Complejo I </a:t>
            </a:r>
            <a:r>
              <a:rPr lang="es-ES" sz="2400" b="1" dirty="0">
                <a:solidFill>
                  <a:srgbClr val="0000FF"/>
                </a:solidFill>
              </a:rPr>
              <a:t>(</a:t>
            </a:r>
            <a:r>
              <a:rPr lang="es-ES" sz="2400" b="1" dirty="0" smtClean="0">
                <a:solidFill>
                  <a:srgbClr val="0000FF"/>
                </a:solidFill>
              </a:rPr>
              <a:t>NADH-</a:t>
            </a:r>
            <a:r>
              <a:rPr lang="es-ES" sz="2400" b="1" dirty="0" err="1" smtClean="0">
                <a:solidFill>
                  <a:srgbClr val="0000FF"/>
                </a:solidFill>
              </a:rPr>
              <a:t>ubiquinona</a:t>
            </a:r>
            <a:endParaRPr lang="es-ES" sz="2400" b="1" dirty="0" smtClean="0">
              <a:solidFill>
                <a:srgbClr val="0000FF"/>
              </a:solidFill>
            </a:endParaRP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a:solidFill>
                  <a:srgbClr val="0000FF"/>
                </a:solidFill>
              </a:rPr>
              <a:t>	</a:t>
            </a:r>
            <a:r>
              <a:rPr lang="es-ES" sz="2400" b="1" dirty="0" smtClean="0">
                <a:solidFill>
                  <a:srgbClr val="0000FF"/>
                </a:solidFill>
              </a:rPr>
              <a:t>		</a:t>
            </a:r>
            <a:r>
              <a:rPr lang="es-ES" sz="2400" b="1" dirty="0" smtClean="0">
                <a:solidFill>
                  <a:schemeClr val="accent6">
                    <a:lumMod val="50000"/>
                  </a:schemeClr>
                </a:solidFill>
              </a:rPr>
              <a:t>FMN</a:t>
            </a:r>
            <a:r>
              <a:rPr lang="es-ES" sz="2400" b="1" dirty="0">
                <a:solidFill>
                  <a:schemeClr val="accent6">
                    <a:lumMod val="50000"/>
                  </a:schemeClr>
                </a:solidFill>
              </a:rPr>
              <a:t>, </a:t>
            </a:r>
            <a:r>
              <a:rPr lang="es-ES" sz="2400" b="1" dirty="0" smtClean="0">
                <a:solidFill>
                  <a:schemeClr val="accent6">
                    <a:lumMod val="50000"/>
                  </a:schemeClr>
                </a:solidFill>
              </a:rPr>
              <a:t>Fe-S</a:t>
            </a:r>
            <a:endParaRPr lang="es-ES" sz="2400" b="1" dirty="0">
              <a:solidFill>
                <a:schemeClr val="accent6">
                  <a:lumMod val="50000"/>
                </a:schemeClr>
              </a:solidFill>
            </a:endParaRPr>
          </a:p>
          <a:p>
            <a:endParaRPr lang="es-ES" sz="2400" b="1" dirty="0">
              <a:solidFill>
                <a:srgbClr val="FF0000"/>
              </a:solidFill>
            </a:endParaRPr>
          </a:p>
          <a:p>
            <a:r>
              <a:rPr lang="es-ES" sz="2400" b="1" dirty="0">
                <a:solidFill>
                  <a:srgbClr val="FF0000"/>
                </a:solidFill>
              </a:rPr>
              <a:t>Complejo </a:t>
            </a:r>
            <a:r>
              <a:rPr lang="es-ES" sz="2400" b="1" dirty="0" smtClean="0">
                <a:solidFill>
                  <a:srgbClr val="FF0000"/>
                </a:solidFill>
              </a:rPr>
              <a:t>II </a:t>
            </a:r>
            <a:r>
              <a:rPr lang="es-ES" sz="2400" b="1" dirty="0" smtClean="0">
                <a:solidFill>
                  <a:srgbClr val="0000FF"/>
                </a:solidFill>
              </a:rPr>
              <a:t>(</a:t>
            </a:r>
            <a:r>
              <a:rPr lang="es-ES" sz="2400" b="1" dirty="0" err="1" smtClean="0">
                <a:solidFill>
                  <a:srgbClr val="0000FF"/>
                </a:solidFill>
              </a:rPr>
              <a:t>Succinato-ubiquinona</a:t>
            </a:r>
            <a:r>
              <a:rPr lang="es-ES" sz="2400" b="1" dirty="0" smtClean="0">
                <a:solidFill>
                  <a:srgbClr val="0000FF"/>
                </a:solidFill>
              </a:rPr>
              <a:t>)</a:t>
            </a: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smtClean="0">
                <a:solidFill>
                  <a:schemeClr val="accent6">
                    <a:lumMod val="50000"/>
                  </a:schemeClr>
                </a:solidFill>
              </a:rPr>
              <a:t>FAD, </a:t>
            </a:r>
            <a:r>
              <a:rPr lang="es-ES" sz="2400" b="1" dirty="0" err="1" smtClean="0">
                <a:solidFill>
                  <a:schemeClr val="accent6">
                    <a:lumMod val="50000"/>
                  </a:schemeClr>
                </a:solidFill>
              </a:rPr>
              <a:t>FeS</a:t>
            </a:r>
            <a:endParaRPr lang="es-ES" sz="2400" b="1" dirty="0" smtClean="0">
              <a:solidFill>
                <a:schemeClr val="accent6">
                  <a:lumMod val="50000"/>
                </a:schemeClr>
              </a:solidFill>
            </a:endParaRPr>
          </a:p>
          <a:p>
            <a:endParaRPr lang="es-ES" sz="2400" b="1" dirty="0" smtClean="0"/>
          </a:p>
          <a:p>
            <a:r>
              <a:rPr lang="es-ES" sz="2400" b="1" dirty="0" smtClean="0">
                <a:solidFill>
                  <a:srgbClr val="00B050"/>
                </a:solidFill>
              </a:rPr>
              <a:t>Coenzima Q ó </a:t>
            </a:r>
            <a:r>
              <a:rPr lang="es-ES" sz="2400" b="1" dirty="0" err="1" smtClean="0">
                <a:solidFill>
                  <a:srgbClr val="00B050"/>
                </a:solidFill>
              </a:rPr>
              <a:t>Ubiquinona</a:t>
            </a:r>
            <a:endParaRPr lang="es-ES" sz="2400" b="1" dirty="0">
              <a:solidFill>
                <a:srgbClr val="00B050"/>
              </a:solidFill>
            </a:endParaRPr>
          </a:p>
          <a:p>
            <a:endParaRPr lang="es-ES" sz="2400" b="1" dirty="0">
              <a:solidFill>
                <a:srgbClr val="0000FF"/>
              </a:solidFill>
            </a:endParaRPr>
          </a:p>
          <a:p>
            <a:r>
              <a:rPr lang="es-ES" sz="2400" b="1" dirty="0">
                <a:solidFill>
                  <a:srgbClr val="FF0000"/>
                </a:solidFill>
              </a:rPr>
              <a:t>Complejo III </a:t>
            </a:r>
            <a:r>
              <a:rPr lang="es-ES" sz="2400" b="1" dirty="0" smtClean="0">
                <a:solidFill>
                  <a:srgbClr val="0000FF"/>
                </a:solidFill>
              </a:rPr>
              <a:t>(</a:t>
            </a:r>
            <a:r>
              <a:rPr lang="es-ES" sz="2400" b="1" dirty="0" err="1" smtClean="0">
                <a:solidFill>
                  <a:srgbClr val="0000FF"/>
                </a:solidFill>
              </a:rPr>
              <a:t>Ubiquinona-citocromo</a:t>
            </a:r>
            <a:r>
              <a:rPr lang="es-ES" sz="2400" b="1" dirty="0" smtClean="0">
                <a:solidFill>
                  <a:srgbClr val="0000FF"/>
                </a:solidFill>
              </a:rPr>
              <a:t> b</a:t>
            </a:r>
          </a:p>
          <a:p>
            <a:r>
              <a:rPr lang="es-ES" sz="2400" b="1" dirty="0" smtClean="0">
                <a:solidFill>
                  <a:srgbClr val="0000FF"/>
                </a:solidFill>
              </a:rPr>
              <a:t>		</a:t>
            </a:r>
            <a:r>
              <a:rPr lang="es-ES" sz="2400" b="1" dirty="0" err="1" smtClean="0">
                <a:solidFill>
                  <a:srgbClr val="0000FF"/>
                </a:solidFill>
              </a:rPr>
              <a:t>reductasa</a:t>
            </a:r>
            <a:r>
              <a:rPr lang="es-ES" sz="2400" b="1" dirty="0" smtClean="0">
                <a:solidFill>
                  <a:srgbClr val="0000FF"/>
                </a:solidFill>
              </a:rPr>
              <a:t>)		             </a:t>
            </a:r>
            <a:r>
              <a:rPr lang="es-ES" sz="2400" b="1" dirty="0" err="1">
                <a:solidFill>
                  <a:schemeClr val="accent6">
                    <a:lumMod val="50000"/>
                  </a:schemeClr>
                </a:solidFill>
              </a:rPr>
              <a:t>Hemo</a:t>
            </a:r>
            <a:r>
              <a:rPr lang="es-ES" sz="2400" b="1" dirty="0">
                <a:solidFill>
                  <a:schemeClr val="accent6">
                    <a:lumMod val="50000"/>
                  </a:schemeClr>
                </a:solidFill>
              </a:rPr>
              <a:t>, </a:t>
            </a:r>
            <a:r>
              <a:rPr lang="es-ES" sz="2400" b="1" dirty="0" err="1">
                <a:solidFill>
                  <a:schemeClr val="accent6">
                    <a:lumMod val="50000"/>
                  </a:schemeClr>
                </a:solidFill>
              </a:rPr>
              <a:t>FeS</a:t>
            </a:r>
            <a:endParaRPr lang="es-ES" sz="2400" b="1" dirty="0">
              <a:solidFill>
                <a:schemeClr val="accent6">
                  <a:lumMod val="50000"/>
                </a:schemeClr>
              </a:solidFill>
            </a:endParaRPr>
          </a:p>
          <a:p>
            <a:endParaRPr lang="es-ES" sz="2400" b="1" dirty="0" smtClean="0">
              <a:solidFill>
                <a:srgbClr val="0000FF"/>
              </a:solidFill>
            </a:endParaRPr>
          </a:p>
          <a:p>
            <a:r>
              <a:rPr lang="es-ES" sz="2400" b="1" dirty="0" err="1" smtClean="0">
                <a:solidFill>
                  <a:srgbClr val="00B050"/>
                </a:solidFill>
              </a:rPr>
              <a:t>Citocromo</a:t>
            </a:r>
            <a:r>
              <a:rPr lang="es-ES" sz="2400" b="1" dirty="0" smtClean="0">
                <a:solidFill>
                  <a:srgbClr val="00B050"/>
                </a:solidFill>
              </a:rPr>
              <a:t> c                                         </a:t>
            </a:r>
            <a:r>
              <a:rPr lang="es-ES" sz="2400" b="1" dirty="0" smtClean="0"/>
              <a:t>		</a:t>
            </a:r>
            <a:r>
              <a:rPr lang="es-ES" sz="2400" b="1" dirty="0" smtClean="0">
                <a:solidFill>
                  <a:schemeClr val="accent6">
                    <a:lumMod val="50000"/>
                  </a:schemeClr>
                </a:solidFill>
              </a:rPr>
              <a:t> </a:t>
            </a:r>
            <a:r>
              <a:rPr lang="es-ES" sz="2400" b="1" dirty="0" err="1" smtClean="0">
                <a:solidFill>
                  <a:schemeClr val="accent6">
                    <a:lumMod val="50000"/>
                  </a:schemeClr>
                </a:solidFill>
              </a:rPr>
              <a:t>Hemo</a:t>
            </a:r>
            <a:endParaRPr lang="es-ES" sz="2400" b="1" dirty="0" smtClean="0">
              <a:solidFill>
                <a:schemeClr val="accent6">
                  <a:lumMod val="50000"/>
                </a:schemeClr>
              </a:solidFill>
            </a:endParaRPr>
          </a:p>
          <a:p>
            <a:endParaRPr lang="es-ES" sz="2400" b="1" dirty="0">
              <a:solidFill>
                <a:srgbClr val="0000FF"/>
              </a:solidFill>
            </a:endParaRPr>
          </a:p>
          <a:p>
            <a:r>
              <a:rPr lang="es-ES" sz="2400" b="1" dirty="0">
                <a:solidFill>
                  <a:srgbClr val="FF0000"/>
                </a:solidFill>
              </a:rPr>
              <a:t>Complejo IV </a:t>
            </a:r>
            <a:r>
              <a:rPr lang="es-ES" sz="2400" b="1" dirty="0" smtClean="0">
                <a:solidFill>
                  <a:srgbClr val="0000FF"/>
                </a:solidFill>
              </a:rPr>
              <a:t>(</a:t>
            </a:r>
            <a:r>
              <a:rPr lang="es-ES" sz="2400" b="1" dirty="0" err="1" smtClean="0">
                <a:solidFill>
                  <a:srgbClr val="0000FF"/>
                </a:solidFill>
              </a:rPr>
              <a:t>Citocromo</a:t>
            </a:r>
            <a:r>
              <a:rPr lang="es-ES" sz="2400" b="1" dirty="0" smtClean="0">
                <a:solidFill>
                  <a:srgbClr val="0000FF"/>
                </a:solidFill>
              </a:rPr>
              <a:t> </a:t>
            </a:r>
            <a:r>
              <a:rPr lang="es-ES" sz="2400" b="1" dirty="0">
                <a:solidFill>
                  <a:srgbClr val="0000FF"/>
                </a:solidFill>
              </a:rPr>
              <a:t>oxidasa) </a:t>
            </a:r>
            <a:r>
              <a:rPr lang="es-ES" sz="2400" b="1" dirty="0" smtClean="0">
                <a:solidFill>
                  <a:srgbClr val="0000FF"/>
                </a:solidFill>
              </a:rPr>
              <a:t>		</a:t>
            </a:r>
            <a:r>
              <a:rPr lang="es-ES" sz="2400" b="1" dirty="0" err="1" smtClean="0">
                <a:solidFill>
                  <a:schemeClr val="accent6">
                    <a:lumMod val="50000"/>
                  </a:schemeClr>
                </a:solidFill>
              </a:rPr>
              <a:t>Hemo</a:t>
            </a:r>
            <a:r>
              <a:rPr lang="es-ES" sz="2400" b="1" dirty="0">
                <a:solidFill>
                  <a:schemeClr val="accent6">
                    <a:lumMod val="50000"/>
                  </a:schemeClr>
                </a:solidFill>
              </a:rPr>
              <a:t>, Cu</a:t>
            </a:r>
          </a:p>
          <a:p>
            <a:r>
              <a:rPr lang="es-ES" sz="2400" b="1" dirty="0">
                <a:solidFill>
                  <a:srgbClr val="0000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7591"/>
                                        </p:tgtEl>
                                        <p:attrNameLst>
                                          <p:attrName>style.visibility</p:attrName>
                                        </p:attrNameLst>
                                      </p:cBhvr>
                                      <p:to>
                                        <p:strVal val="visible"/>
                                      </p:to>
                                    </p:set>
                                    <p:animEffect transition="in" filter="checkerboard(across)">
                                      <p:cBhvr>
                                        <p:cTn id="13" dur="5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9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Imagen 6"/>
          <p:cNvPicPr>
            <a:picLocks noChangeAspect="1" noChangeArrowheads="1"/>
          </p:cNvPicPr>
          <p:nvPr/>
        </p:nvPicPr>
        <p:blipFill>
          <a:blip r:embed="rId2"/>
          <a:srcRect/>
          <a:stretch>
            <a:fillRect/>
          </a:stretch>
        </p:blipFill>
        <p:spPr bwMode="auto">
          <a:xfrm>
            <a:off x="250825" y="692150"/>
            <a:ext cx="8642350" cy="5257800"/>
          </a:xfrm>
          <a:prstGeom prst="rect">
            <a:avLst/>
          </a:prstGeom>
          <a:noFill/>
          <a:ln w="9525">
            <a:noFill/>
            <a:miter lim="800000"/>
            <a:headEnd/>
            <a:tailEnd/>
          </a:ln>
          <a:effectLst/>
        </p:spPr>
      </p:pic>
      <p:sp>
        <p:nvSpPr>
          <p:cNvPr id="3" name="2 CuadroTexto"/>
          <p:cNvSpPr txBox="1"/>
          <p:nvPr/>
        </p:nvSpPr>
        <p:spPr>
          <a:xfrm>
            <a:off x="0" y="0"/>
            <a:ext cx="9193543" cy="830997"/>
          </a:xfrm>
          <a:prstGeom prst="rect">
            <a:avLst/>
          </a:prstGeom>
          <a:noFill/>
        </p:spPr>
        <p:txBody>
          <a:bodyPr wrap="none" rtlCol="0">
            <a:spAutoFit/>
          </a:bodyPr>
          <a:lstStyle/>
          <a:p>
            <a:pPr algn="ctr"/>
            <a:r>
              <a:rPr lang="es-ES_tradnl" sz="2400" b="1" dirty="0" smtClean="0">
                <a:solidFill>
                  <a:srgbClr val="C00000"/>
                </a:solidFill>
                <a:latin typeface="Arial" pitchFamily="34" charset="0"/>
                <a:cs typeface="Arial" pitchFamily="34" charset="0"/>
              </a:rPr>
              <a:t>Ordenamiento de los componentes de la Cadena Respiratoria</a:t>
            </a:r>
          </a:p>
          <a:p>
            <a:pPr algn="ctr"/>
            <a:r>
              <a:rPr lang="es-ES_tradnl" sz="2400" b="1" dirty="0" smtClean="0">
                <a:solidFill>
                  <a:srgbClr val="C00000"/>
                </a:solidFill>
                <a:latin typeface="Arial" pitchFamily="34" charset="0"/>
                <a:cs typeface="Arial" pitchFamily="34" charset="0"/>
              </a:rPr>
              <a:t>Complejos</a:t>
            </a:r>
            <a:endParaRPr lang="es-AR" sz="2400" b="1" dirty="0">
              <a:solidFill>
                <a:srgbClr val="C00000"/>
              </a:solidFill>
              <a:latin typeface="Arial" pitchFamily="34" charset="0"/>
              <a:cs typeface="Arial" pitchFamily="34" charset="0"/>
            </a:endParaRPr>
          </a:p>
        </p:txBody>
      </p:sp>
      <p:sp>
        <p:nvSpPr>
          <p:cNvPr id="4" name="23 Rectángulo"/>
          <p:cNvSpPr>
            <a:spLocks noChangeArrowheads="1"/>
          </p:cNvSpPr>
          <p:nvPr/>
        </p:nvSpPr>
        <p:spPr bwMode="auto">
          <a:xfrm>
            <a:off x="4143406" y="6286520"/>
            <a:ext cx="4857750" cy="276225"/>
          </a:xfrm>
          <a:prstGeom prst="rect">
            <a:avLst/>
          </a:prstGeom>
          <a:noFill/>
          <a:ln w="9525">
            <a:noFill/>
            <a:miter lim="800000"/>
            <a:headEnd/>
            <a:tailEnd/>
          </a:ln>
        </p:spPr>
        <p:txBody>
          <a:bodyPr>
            <a:spAutoFit/>
          </a:bodyPr>
          <a:lstStyle/>
          <a:p>
            <a:r>
              <a:rPr lang="es-ES_tradnl" sz="1200">
                <a:latin typeface="Calibri" pitchFamily="34" charset="0"/>
              </a:rPr>
              <a:t>BLANCO A. y BLANCO G., “Química Biológica”, Ed. El Ateneo, 9a edic. 2011</a:t>
            </a:r>
            <a:endParaRPr lang="es-AR" sz="12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rot="5400000">
            <a:off x="1607322" y="-892968"/>
            <a:ext cx="5929354" cy="9144004"/>
          </a:xfrm>
          <a:prstGeom prst="rect">
            <a:avLst/>
          </a:prstGeom>
          <a:noFill/>
          <a:ln w="9525">
            <a:noFill/>
            <a:miter lim="800000"/>
            <a:headEnd/>
            <a:tailEnd/>
          </a:ln>
          <a:effectLst/>
        </p:spPr>
      </p:pic>
      <p:sp>
        <p:nvSpPr>
          <p:cNvPr id="3" name="2 CuadroTexto"/>
          <p:cNvSpPr txBox="1"/>
          <p:nvPr/>
        </p:nvSpPr>
        <p:spPr>
          <a:xfrm>
            <a:off x="0" y="0"/>
            <a:ext cx="9148658" cy="857232"/>
          </a:xfrm>
          <a:prstGeom prst="rect">
            <a:avLst/>
          </a:prstGeom>
          <a:noFill/>
        </p:spPr>
        <p:txBody>
          <a:bodyPr wrap="square" rtlCol="0">
            <a:spAutoFit/>
          </a:bodyPr>
          <a:lstStyle/>
          <a:p>
            <a:pPr algn="ctr"/>
            <a:r>
              <a:rPr lang="es-ES_tradnl" sz="2400" dirty="0" smtClean="0">
                <a:solidFill>
                  <a:srgbClr val="C00000"/>
                </a:solidFill>
                <a:latin typeface="Aharoni" pitchFamily="2" charset="-79"/>
                <a:cs typeface="Aharoni" pitchFamily="2" charset="-79"/>
              </a:rPr>
              <a:t>Ordenamiento de los componentes de la Cadena Respiratoria</a:t>
            </a:r>
          </a:p>
          <a:p>
            <a:pPr algn="ctr"/>
            <a:r>
              <a:rPr lang="es-ES_tradnl" sz="2400" dirty="0" smtClean="0">
                <a:solidFill>
                  <a:srgbClr val="C00000"/>
                </a:solidFill>
                <a:latin typeface="Aharoni" pitchFamily="2" charset="-79"/>
                <a:cs typeface="Aharoni" pitchFamily="2" charset="-79"/>
              </a:rPr>
              <a:t>Complejos</a:t>
            </a:r>
            <a:endParaRPr lang="es-AR" sz="2400" dirty="0">
              <a:solidFill>
                <a:srgbClr val="C00000"/>
              </a:solidFill>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57" name="Text Box 73"/>
          <p:cNvSpPr txBox="1">
            <a:spLocks noChangeArrowheads="1"/>
          </p:cNvSpPr>
          <p:nvPr/>
        </p:nvSpPr>
        <p:spPr bwMode="auto">
          <a:xfrm>
            <a:off x="3563938" y="4214818"/>
            <a:ext cx="29527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dirty="0" err="1"/>
              <a:t>Cit.b</a:t>
            </a:r>
            <a:r>
              <a:rPr lang="es-ES" altLang="es-AR" b="1" baseline="0" dirty="0"/>
              <a:t> /Centro Fe-S/ </a:t>
            </a:r>
            <a:r>
              <a:rPr lang="es-ES" altLang="es-AR" b="1" baseline="0" dirty="0" err="1"/>
              <a:t>Cit</a:t>
            </a:r>
            <a:r>
              <a:rPr lang="es-ES" altLang="es-AR" b="1" baseline="0" dirty="0"/>
              <a:t> c</a:t>
            </a:r>
            <a:r>
              <a:rPr lang="es-ES" altLang="es-AR" b="1" dirty="0"/>
              <a:t>1</a:t>
            </a:r>
            <a:endParaRPr lang="es-ES" altLang="es-AR" b="1" baseline="0" dirty="0"/>
          </a:p>
        </p:txBody>
      </p:sp>
      <p:grpSp>
        <p:nvGrpSpPr>
          <p:cNvPr id="2" name="Group 9"/>
          <p:cNvGrpSpPr>
            <a:grpSpLocks/>
          </p:cNvGrpSpPr>
          <p:nvPr/>
        </p:nvGrpSpPr>
        <p:grpSpPr bwMode="auto">
          <a:xfrm>
            <a:off x="2627313" y="2952750"/>
            <a:ext cx="1368425" cy="863600"/>
            <a:chOff x="5841" y="2041"/>
            <a:chExt cx="1080" cy="540"/>
          </a:xfrm>
        </p:grpSpPr>
        <p:sp>
          <p:nvSpPr>
            <p:cNvPr id="20553" name="Oval 10"/>
            <p:cNvSpPr>
              <a:spLocks noChangeArrowheads="1"/>
            </p:cNvSpPr>
            <p:nvPr/>
          </p:nvSpPr>
          <p:spPr bwMode="auto">
            <a:xfrm>
              <a:off x="5841" y="2041"/>
              <a:ext cx="1080" cy="540"/>
            </a:xfrm>
            <a:prstGeom prst="ellipse">
              <a:avLst/>
            </a:prstGeom>
            <a:solidFill>
              <a:srgbClr val="FF66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54" name="Text Box 11"/>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Coenzima   </a:t>
              </a:r>
            </a:p>
            <a:p>
              <a:pPr eaLnBrk="1" hangingPunct="1"/>
              <a:r>
                <a:rPr lang="es-ES" altLang="es-AR" b="1" baseline="0"/>
                <a:t>       Q</a:t>
              </a:r>
            </a:p>
          </p:txBody>
        </p:sp>
      </p:grpSp>
      <p:grpSp>
        <p:nvGrpSpPr>
          <p:cNvPr id="3" name="Group 15"/>
          <p:cNvGrpSpPr>
            <a:grpSpLocks/>
          </p:cNvGrpSpPr>
          <p:nvPr/>
        </p:nvGrpSpPr>
        <p:grpSpPr bwMode="auto">
          <a:xfrm>
            <a:off x="6588125" y="4437063"/>
            <a:ext cx="2168525" cy="1989137"/>
            <a:chOff x="5295" y="6997"/>
            <a:chExt cx="2166" cy="2160"/>
          </a:xfrm>
        </p:grpSpPr>
        <p:sp>
          <p:nvSpPr>
            <p:cNvPr id="20544" name="Oval 16"/>
            <p:cNvSpPr>
              <a:spLocks noChangeArrowheads="1"/>
            </p:cNvSpPr>
            <p:nvPr/>
          </p:nvSpPr>
          <p:spPr bwMode="auto">
            <a:xfrm>
              <a:off x="5295" y="6997"/>
              <a:ext cx="1440" cy="180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5" name="Text Box 17"/>
            <p:cNvSpPr txBox="1">
              <a:spLocks noChangeArrowheads="1"/>
            </p:cNvSpPr>
            <p:nvPr/>
          </p:nvSpPr>
          <p:spPr bwMode="auto">
            <a:xfrm>
              <a:off x="5475" y="7357"/>
              <a:ext cx="90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Fe/Cu</a:t>
              </a:r>
              <a:endParaRPr lang="es-ES" altLang="es-AR" baseline="0"/>
            </a:p>
          </p:txBody>
        </p:sp>
        <p:sp>
          <p:nvSpPr>
            <p:cNvPr id="20546" name="Text Box 18"/>
            <p:cNvSpPr txBox="1">
              <a:spLocks noChangeArrowheads="1"/>
            </p:cNvSpPr>
            <p:nvPr/>
          </p:nvSpPr>
          <p:spPr bwMode="auto">
            <a:xfrm>
              <a:off x="5475" y="8077"/>
              <a:ext cx="90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Fe/Cu</a:t>
              </a:r>
              <a:endParaRPr lang="es-ES" altLang="es-AR" baseline="0"/>
            </a:p>
          </p:txBody>
        </p:sp>
        <p:grpSp>
          <p:nvGrpSpPr>
            <p:cNvPr id="4" name="Group 19"/>
            <p:cNvGrpSpPr>
              <a:grpSpLocks/>
            </p:cNvGrpSpPr>
            <p:nvPr/>
          </p:nvGrpSpPr>
          <p:grpSpPr bwMode="auto">
            <a:xfrm>
              <a:off x="6921" y="8617"/>
              <a:ext cx="540" cy="540"/>
              <a:chOff x="7101" y="8437"/>
              <a:chExt cx="540" cy="540"/>
            </a:xfrm>
          </p:grpSpPr>
          <p:sp>
            <p:nvSpPr>
              <p:cNvPr id="20551" name="Oval 20"/>
              <p:cNvSpPr>
                <a:spLocks noChangeArrowheads="1"/>
              </p:cNvSpPr>
              <p:nvPr/>
            </p:nvSpPr>
            <p:spPr bwMode="auto">
              <a:xfrm>
                <a:off x="7101" y="8437"/>
                <a:ext cx="540" cy="540"/>
              </a:xfrm>
              <a:prstGeom prst="ellipse">
                <a:avLst/>
              </a:prstGeom>
              <a:solidFill>
                <a:srgbClr val="FF00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52" name="Text Box 21"/>
              <p:cNvSpPr txBox="1">
                <a:spLocks noChangeArrowheads="1"/>
              </p:cNvSpPr>
              <p:nvPr/>
            </p:nvSpPr>
            <p:spPr bwMode="auto">
              <a:xfrm>
                <a:off x="7101" y="8483"/>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O</a:t>
                </a:r>
                <a:r>
                  <a:rPr lang="es-ES" altLang="es-AR" b="1"/>
                  <a:t>2</a:t>
                </a:r>
                <a:endParaRPr lang="es-ES" altLang="es-AR" baseline="0"/>
              </a:p>
            </p:txBody>
          </p:sp>
        </p:grpSp>
        <p:sp>
          <p:nvSpPr>
            <p:cNvPr id="20548" name="Line 22"/>
            <p:cNvSpPr>
              <a:spLocks noChangeShapeType="1"/>
            </p:cNvSpPr>
            <p:nvPr/>
          </p:nvSpPr>
          <p:spPr bwMode="auto">
            <a:xfrm>
              <a:off x="5835" y="7717"/>
              <a:ext cx="0" cy="36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49" name="Line 23"/>
            <p:cNvSpPr>
              <a:spLocks noChangeShapeType="1"/>
            </p:cNvSpPr>
            <p:nvPr/>
          </p:nvSpPr>
          <p:spPr bwMode="auto">
            <a:xfrm>
              <a:off x="6375" y="8257"/>
              <a:ext cx="540" cy="36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50" name="Text Box 24"/>
            <p:cNvSpPr txBox="1">
              <a:spLocks noChangeArrowheads="1"/>
            </p:cNvSpPr>
            <p:nvPr/>
          </p:nvSpPr>
          <p:spPr bwMode="auto">
            <a:xfrm>
              <a:off x="6195" y="7717"/>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IV</a:t>
              </a:r>
              <a:endParaRPr lang="es-ES" altLang="es-AR" baseline="0"/>
            </a:p>
          </p:txBody>
        </p:sp>
      </p:grpSp>
      <p:grpSp>
        <p:nvGrpSpPr>
          <p:cNvPr id="5" name="Group 45"/>
          <p:cNvGrpSpPr>
            <a:grpSpLocks/>
          </p:cNvGrpSpPr>
          <p:nvPr/>
        </p:nvGrpSpPr>
        <p:grpSpPr bwMode="auto">
          <a:xfrm>
            <a:off x="2627313" y="863600"/>
            <a:ext cx="1439862" cy="1296988"/>
            <a:chOff x="7031" y="2778"/>
            <a:chExt cx="1330" cy="1440"/>
          </a:xfrm>
        </p:grpSpPr>
        <p:sp>
          <p:nvSpPr>
            <p:cNvPr id="20535" name="Oval 46"/>
            <p:cNvSpPr>
              <a:spLocks noChangeArrowheads="1"/>
            </p:cNvSpPr>
            <p:nvPr/>
          </p:nvSpPr>
          <p:spPr bwMode="auto">
            <a:xfrm>
              <a:off x="7031" y="2778"/>
              <a:ext cx="1260" cy="144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nvGrpSpPr>
            <p:cNvPr id="6" name="Group 47"/>
            <p:cNvGrpSpPr>
              <a:grpSpLocks/>
            </p:cNvGrpSpPr>
            <p:nvPr/>
          </p:nvGrpSpPr>
          <p:grpSpPr bwMode="auto">
            <a:xfrm>
              <a:off x="7201" y="2891"/>
              <a:ext cx="900" cy="540"/>
              <a:chOff x="5841" y="2041"/>
              <a:chExt cx="1080" cy="540"/>
            </a:xfrm>
          </p:grpSpPr>
          <p:sp>
            <p:nvSpPr>
              <p:cNvPr id="20542" name="Oval 48"/>
              <p:cNvSpPr>
                <a:spLocks noChangeArrowheads="1"/>
              </p:cNvSpPr>
              <p:nvPr/>
            </p:nvSpPr>
            <p:spPr bwMode="auto">
              <a:xfrm>
                <a:off x="5841" y="2041"/>
                <a:ext cx="1080" cy="540"/>
              </a:xfrm>
              <a:prstGeom prst="ellipse">
                <a:avLst/>
              </a:prstGeom>
              <a:solidFill>
                <a:srgbClr val="FF99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3" name="Text Box 49"/>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FAD</a:t>
                </a:r>
                <a:endParaRPr lang="es-ES" altLang="es-AR" baseline="0"/>
              </a:p>
            </p:txBody>
          </p:sp>
        </p:grpSp>
        <p:grpSp>
          <p:nvGrpSpPr>
            <p:cNvPr id="7" name="Group 50"/>
            <p:cNvGrpSpPr>
              <a:grpSpLocks/>
            </p:cNvGrpSpPr>
            <p:nvPr/>
          </p:nvGrpSpPr>
          <p:grpSpPr bwMode="auto">
            <a:xfrm>
              <a:off x="7281" y="3577"/>
              <a:ext cx="1080" cy="540"/>
              <a:chOff x="6021" y="4748"/>
              <a:chExt cx="1080" cy="540"/>
            </a:xfrm>
          </p:grpSpPr>
          <p:sp>
            <p:nvSpPr>
              <p:cNvPr id="20540" name="Oval 51"/>
              <p:cNvSpPr>
                <a:spLocks noChangeArrowheads="1"/>
              </p:cNvSpPr>
              <p:nvPr/>
            </p:nvSpPr>
            <p:spPr bwMode="auto">
              <a:xfrm>
                <a:off x="6021" y="4748"/>
                <a:ext cx="72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41" name="Text Box 52"/>
              <p:cNvSpPr txBox="1">
                <a:spLocks noChangeArrowheads="1"/>
              </p:cNvSpPr>
              <p:nvPr/>
            </p:nvSpPr>
            <p:spPr bwMode="auto">
              <a:xfrm>
                <a:off x="6021" y="4837"/>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endParaRPr lang="es-ES" altLang="es-AR" baseline="0"/>
              </a:p>
            </p:txBody>
          </p:sp>
        </p:grpSp>
        <p:sp>
          <p:nvSpPr>
            <p:cNvPr id="20538" name="Line 53"/>
            <p:cNvSpPr>
              <a:spLocks noChangeShapeType="1"/>
            </p:cNvSpPr>
            <p:nvPr/>
          </p:nvSpPr>
          <p:spPr bwMode="auto">
            <a:xfrm>
              <a:off x="7641" y="3397"/>
              <a:ext cx="0" cy="180"/>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39" name="Text Box 54"/>
            <p:cNvSpPr txBox="1">
              <a:spLocks noChangeArrowheads="1"/>
            </p:cNvSpPr>
            <p:nvPr/>
          </p:nvSpPr>
          <p:spPr bwMode="auto">
            <a:xfrm>
              <a:off x="7821" y="3397"/>
              <a:ext cx="54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II</a:t>
              </a:r>
              <a:endParaRPr lang="es-ES" altLang="es-AR" baseline="0"/>
            </a:p>
          </p:txBody>
        </p:sp>
      </p:grpSp>
      <p:sp>
        <p:nvSpPr>
          <p:cNvPr id="93245" name="AutoShape 61"/>
          <p:cNvSpPr>
            <a:spLocks noChangeArrowheads="1"/>
          </p:cNvSpPr>
          <p:nvPr/>
        </p:nvSpPr>
        <p:spPr bwMode="auto">
          <a:xfrm rot="5400000">
            <a:off x="3060700" y="2447925"/>
            <a:ext cx="574675" cy="288925"/>
          </a:xfrm>
          <a:prstGeom prst="rightArrow">
            <a:avLst>
              <a:gd name="adj1" fmla="val 50000"/>
              <a:gd name="adj2" fmla="val 49725"/>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6" name="AutoShape 62"/>
          <p:cNvSpPr>
            <a:spLocks noChangeArrowheads="1"/>
          </p:cNvSpPr>
          <p:nvPr/>
        </p:nvSpPr>
        <p:spPr bwMode="auto">
          <a:xfrm rot="5211883">
            <a:off x="7131050" y="3967163"/>
            <a:ext cx="504825" cy="288925"/>
          </a:xfrm>
          <a:prstGeom prst="rightArrow">
            <a:avLst>
              <a:gd name="adj1" fmla="val 50000"/>
              <a:gd name="adj2" fmla="val 436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8" name="AutoShape 64"/>
          <p:cNvSpPr>
            <a:spLocks noChangeArrowheads="1"/>
          </p:cNvSpPr>
          <p:nvPr/>
        </p:nvSpPr>
        <p:spPr bwMode="auto">
          <a:xfrm>
            <a:off x="6516688" y="3313113"/>
            <a:ext cx="360362"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53" name="Text Box 69"/>
          <p:cNvSpPr txBox="1">
            <a:spLocks noChangeArrowheads="1"/>
          </p:cNvSpPr>
          <p:nvPr/>
        </p:nvSpPr>
        <p:spPr bwMode="auto">
          <a:xfrm>
            <a:off x="3913197" y="4572008"/>
            <a:ext cx="2016125" cy="1061829"/>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dirty="0">
                <a:solidFill>
                  <a:srgbClr val="0000FF"/>
                </a:solidFill>
              </a:rPr>
              <a:t>Complejo III</a:t>
            </a:r>
          </a:p>
          <a:p>
            <a:pPr eaLnBrk="1" hangingPunct="1">
              <a:spcBef>
                <a:spcPct val="50000"/>
              </a:spcBef>
            </a:pPr>
            <a:r>
              <a:rPr lang="es-ES" altLang="es-AR" sz="1400" i="1" baseline="0" dirty="0" smtClean="0">
                <a:solidFill>
                  <a:srgbClr val="0000FF"/>
                </a:solidFill>
              </a:rPr>
              <a:t>UBIQUINONA-CITOCROMO C  </a:t>
            </a:r>
            <a:r>
              <a:rPr lang="es-ES" altLang="es-AR" sz="1400" i="1" baseline="0" dirty="0">
                <a:solidFill>
                  <a:srgbClr val="0000FF"/>
                </a:solidFill>
              </a:rPr>
              <a:t>REDUCTASA</a:t>
            </a:r>
          </a:p>
        </p:txBody>
      </p:sp>
      <p:sp>
        <p:nvSpPr>
          <p:cNvPr id="93254" name="Text Box 70"/>
          <p:cNvSpPr txBox="1">
            <a:spLocks noChangeArrowheads="1"/>
          </p:cNvSpPr>
          <p:nvPr/>
        </p:nvSpPr>
        <p:spPr bwMode="auto">
          <a:xfrm>
            <a:off x="5418153" y="5654696"/>
            <a:ext cx="1368425" cy="846138"/>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a:solidFill>
                  <a:srgbClr val="0000FF"/>
                </a:solidFill>
              </a:rPr>
              <a:t>Complejo IV</a:t>
            </a:r>
          </a:p>
          <a:p>
            <a:pPr eaLnBrk="1" hangingPunct="1">
              <a:spcBef>
                <a:spcPct val="50000"/>
              </a:spcBef>
            </a:pPr>
            <a:r>
              <a:rPr lang="es-ES" altLang="es-AR" sz="1400" i="1" baseline="0">
                <a:solidFill>
                  <a:srgbClr val="0000FF"/>
                </a:solidFill>
              </a:rPr>
              <a:t>CITOCROMO OXIDASA</a:t>
            </a:r>
          </a:p>
        </p:txBody>
      </p:sp>
      <p:sp>
        <p:nvSpPr>
          <p:cNvPr id="93255" name="Text Box 71"/>
          <p:cNvSpPr txBox="1">
            <a:spLocks noChangeArrowheads="1"/>
          </p:cNvSpPr>
          <p:nvPr/>
        </p:nvSpPr>
        <p:spPr bwMode="auto">
          <a:xfrm>
            <a:off x="8135938" y="4752975"/>
            <a:ext cx="1008062" cy="779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Cit.a</a:t>
            </a:r>
          </a:p>
          <a:p>
            <a:pPr eaLnBrk="1" hangingPunct="1">
              <a:spcBef>
                <a:spcPct val="50000"/>
              </a:spcBef>
            </a:pPr>
            <a:r>
              <a:rPr lang="es-ES" altLang="es-AR" b="1" baseline="0"/>
              <a:t>Cit a</a:t>
            </a:r>
            <a:r>
              <a:rPr lang="es-ES" altLang="es-AR" b="1"/>
              <a:t>3</a:t>
            </a:r>
            <a:endParaRPr lang="es-ES" altLang="es-AR" b="1" baseline="0"/>
          </a:p>
        </p:txBody>
      </p:sp>
      <p:sp>
        <p:nvSpPr>
          <p:cNvPr id="93256" name="Text Box 72"/>
          <p:cNvSpPr txBox="1">
            <a:spLocks noChangeArrowheads="1"/>
          </p:cNvSpPr>
          <p:nvPr/>
        </p:nvSpPr>
        <p:spPr bwMode="auto">
          <a:xfrm>
            <a:off x="8172450" y="2952750"/>
            <a:ext cx="1008063" cy="779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Cit.c</a:t>
            </a:r>
          </a:p>
          <a:p>
            <a:pPr eaLnBrk="1" hangingPunct="1">
              <a:spcBef>
                <a:spcPct val="50000"/>
              </a:spcBef>
            </a:pPr>
            <a:endParaRPr lang="es-ES" altLang="es-AR" b="1" baseline="0"/>
          </a:p>
        </p:txBody>
      </p:sp>
      <p:grpSp>
        <p:nvGrpSpPr>
          <p:cNvPr id="8" name="Group 12"/>
          <p:cNvGrpSpPr>
            <a:grpSpLocks/>
          </p:cNvGrpSpPr>
          <p:nvPr/>
        </p:nvGrpSpPr>
        <p:grpSpPr bwMode="auto">
          <a:xfrm>
            <a:off x="6877050" y="2952750"/>
            <a:ext cx="1304925" cy="790575"/>
            <a:chOff x="5301" y="6097"/>
            <a:chExt cx="1260" cy="720"/>
          </a:xfrm>
        </p:grpSpPr>
        <p:sp>
          <p:nvSpPr>
            <p:cNvPr id="20533" name="Oval 13"/>
            <p:cNvSpPr>
              <a:spLocks noChangeArrowheads="1"/>
            </p:cNvSpPr>
            <p:nvPr/>
          </p:nvSpPr>
          <p:spPr bwMode="auto">
            <a:xfrm>
              <a:off x="5301" y="6097"/>
              <a:ext cx="1260" cy="72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34" name="Text Box 14"/>
            <p:cNvSpPr txBox="1">
              <a:spLocks noChangeArrowheads="1"/>
            </p:cNvSpPr>
            <p:nvPr/>
          </p:nvSpPr>
          <p:spPr bwMode="auto">
            <a:xfrm>
              <a:off x="5661" y="6277"/>
              <a:ext cx="540" cy="36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grpSp>
      <p:grpSp>
        <p:nvGrpSpPr>
          <p:cNvPr id="9" name="Group 80"/>
          <p:cNvGrpSpPr>
            <a:grpSpLocks/>
          </p:cNvGrpSpPr>
          <p:nvPr/>
        </p:nvGrpSpPr>
        <p:grpSpPr bwMode="auto">
          <a:xfrm>
            <a:off x="4391025" y="2662238"/>
            <a:ext cx="1981200" cy="1487487"/>
            <a:chOff x="2766" y="1677"/>
            <a:chExt cx="1248" cy="937"/>
          </a:xfrm>
        </p:grpSpPr>
        <p:grpSp>
          <p:nvGrpSpPr>
            <p:cNvPr id="10" name="Group 79"/>
            <p:cNvGrpSpPr>
              <a:grpSpLocks/>
            </p:cNvGrpSpPr>
            <p:nvPr/>
          </p:nvGrpSpPr>
          <p:grpSpPr bwMode="auto">
            <a:xfrm>
              <a:off x="2766" y="1677"/>
              <a:ext cx="1248" cy="937"/>
              <a:chOff x="2789" y="1678"/>
              <a:chExt cx="1248" cy="937"/>
            </a:xfrm>
          </p:grpSpPr>
          <p:grpSp>
            <p:nvGrpSpPr>
              <p:cNvPr id="11" name="Group 77"/>
              <p:cNvGrpSpPr>
                <a:grpSpLocks/>
              </p:cNvGrpSpPr>
              <p:nvPr/>
            </p:nvGrpSpPr>
            <p:grpSpPr bwMode="auto">
              <a:xfrm>
                <a:off x="2789" y="1678"/>
                <a:ext cx="1248" cy="937"/>
                <a:chOff x="2789" y="1706"/>
                <a:chExt cx="1248" cy="937"/>
              </a:xfrm>
            </p:grpSpPr>
            <p:sp>
              <p:nvSpPr>
                <p:cNvPr id="20531" name="Oval 26"/>
                <p:cNvSpPr>
                  <a:spLocks noChangeArrowheads="1"/>
                </p:cNvSpPr>
                <p:nvPr/>
              </p:nvSpPr>
              <p:spPr bwMode="auto">
                <a:xfrm rot="-5400000">
                  <a:off x="2944" y="1551"/>
                  <a:ext cx="937" cy="1248"/>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32" name="Text Box 29"/>
                <p:cNvSpPr txBox="1">
                  <a:spLocks noChangeArrowheads="1"/>
                </p:cNvSpPr>
                <p:nvPr/>
              </p:nvSpPr>
              <p:spPr bwMode="auto">
                <a:xfrm>
                  <a:off x="3186" y="2093"/>
                  <a:ext cx="783" cy="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endParaRPr lang="es-ES" altLang="es-AR" baseline="0"/>
                </a:p>
              </p:txBody>
            </p:sp>
          </p:grpSp>
          <p:sp>
            <p:nvSpPr>
              <p:cNvPr id="20527" name="Text Box 31"/>
              <p:cNvSpPr txBox="1">
                <a:spLocks noChangeArrowheads="1"/>
              </p:cNvSpPr>
              <p:nvPr/>
            </p:nvSpPr>
            <p:spPr bwMode="auto">
              <a:xfrm>
                <a:off x="2828" y="2093"/>
                <a:ext cx="324" cy="220"/>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sp>
            <p:nvSpPr>
              <p:cNvPr id="20528" name="Oval 28"/>
              <p:cNvSpPr>
                <a:spLocks noChangeArrowheads="1"/>
              </p:cNvSpPr>
              <p:nvPr/>
            </p:nvSpPr>
            <p:spPr bwMode="auto">
              <a:xfrm>
                <a:off x="3198" y="2069"/>
                <a:ext cx="453" cy="272"/>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_tradnl" altLang="es-AR" baseline="0"/>
                  <a:t>Fe</a:t>
                </a:r>
              </a:p>
            </p:txBody>
          </p:sp>
          <p:sp>
            <p:nvSpPr>
              <p:cNvPr id="20529" name="Text Box 30"/>
              <p:cNvSpPr txBox="1">
                <a:spLocks noChangeArrowheads="1"/>
              </p:cNvSpPr>
              <p:nvPr/>
            </p:nvSpPr>
            <p:spPr bwMode="auto">
              <a:xfrm>
                <a:off x="3714" y="2098"/>
                <a:ext cx="300" cy="243"/>
              </a:xfrm>
              <a:prstGeom prst="rect">
                <a:avLst/>
              </a:prstGeom>
              <a:solidFill>
                <a:srgbClr val="FFFF99"/>
              </a:solidFill>
              <a:ln w="9525">
                <a:solidFill>
                  <a:srgbClr val="000000"/>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aseline="0"/>
                  <a:t>Fe</a:t>
                </a:r>
              </a:p>
            </p:txBody>
          </p:sp>
          <p:sp>
            <p:nvSpPr>
              <p:cNvPr id="20530" name="Line 33"/>
              <p:cNvSpPr>
                <a:spLocks noChangeShapeType="1"/>
              </p:cNvSpPr>
              <p:nvPr/>
            </p:nvSpPr>
            <p:spPr bwMode="auto">
              <a:xfrm rot="-5400000">
                <a:off x="3738" y="2150"/>
                <a:ext cx="0" cy="99"/>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sp>
          <p:nvSpPr>
            <p:cNvPr id="20524" name="Text Box 34"/>
            <p:cNvSpPr txBox="1">
              <a:spLocks noChangeArrowheads="1"/>
            </p:cNvSpPr>
            <p:nvPr/>
          </p:nvSpPr>
          <p:spPr bwMode="auto">
            <a:xfrm rot="-176587">
              <a:off x="3259" y="1774"/>
              <a:ext cx="391" cy="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III</a:t>
              </a:r>
              <a:endParaRPr lang="es-ES" altLang="es-AR" baseline="0"/>
            </a:p>
          </p:txBody>
        </p:sp>
        <p:sp>
          <p:nvSpPr>
            <p:cNvPr id="20525" name="Line 32"/>
            <p:cNvSpPr>
              <a:spLocks noChangeShapeType="1"/>
            </p:cNvSpPr>
            <p:nvPr/>
          </p:nvSpPr>
          <p:spPr bwMode="auto">
            <a:xfrm rot="-5400000">
              <a:off x="3204" y="2150"/>
              <a:ext cx="0" cy="99"/>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grpSp>
      <p:sp>
        <p:nvSpPr>
          <p:cNvPr id="93239" name="Text Box 55"/>
          <p:cNvSpPr txBox="1">
            <a:spLocks noChangeArrowheads="1"/>
          </p:cNvSpPr>
          <p:nvPr/>
        </p:nvSpPr>
        <p:spPr bwMode="auto">
          <a:xfrm>
            <a:off x="4344997" y="549275"/>
            <a:ext cx="1512887" cy="360363"/>
          </a:xfrm>
          <a:prstGeom prst="rect">
            <a:avLst/>
          </a:prstGeom>
          <a:solidFill>
            <a:schemeClr val="accent1"/>
          </a:solidFill>
          <a:ln w="9525">
            <a:solidFill>
              <a:srgbClr val="0000FF"/>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solidFill>
                  <a:srgbClr val="000000"/>
                </a:solidFill>
              </a:rPr>
              <a:t>Fumarato</a:t>
            </a:r>
            <a:endParaRPr lang="es-ES" altLang="es-AR" baseline="0"/>
          </a:p>
        </p:txBody>
      </p:sp>
      <p:sp>
        <p:nvSpPr>
          <p:cNvPr id="93240" name="Text Box 56"/>
          <p:cNvSpPr txBox="1">
            <a:spLocks noChangeArrowheads="1"/>
          </p:cNvSpPr>
          <p:nvPr/>
        </p:nvSpPr>
        <p:spPr bwMode="auto">
          <a:xfrm>
            <a:off x="4356100" y="1196975"/>
            <a:ext cx="1439863" cy="431800"/>
          </a:xfrm>
          <a:prstGeom prst="rect">
            <a:avLst/>
          </a:prstGeom>
          <a:solidFill>
            <a:schemeClr val="accent1"/>
          </a:solidFill>
          <a:ln w="9525">
            <a:solidFill>
              <a:srgbClr val="0000FF"/>
            </a:solidFill>
            <a:miter lim="800000"/>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solidFill>
                  <a:srgbClr val="000000"/>
                </a:solidFill>
              </a:rPr>
              <a:t>Succinato</a:t>
            </a:r>
            <a:endParaRPr lang="es-ES" altLang="es-AR" b="1" baseline="0"/>
          </a:p>
        </p:txBody>
      </p:sp>
      <p:sp>
        <p:nvSpPr>
          <p:cNvPr id="93244" name="AutoShape 60"/>
          <p:cNvSpPr>
            <a:spLocks noChangeArrowheads="1"/>
          </p:cNvSpPr>
          <p:nvPr/>
        </p:nvSpPr>
        <p:spPr bwMode="auto">
          <a:xfrm>
            <a:off x="2195513" y="3284538"/>
            <a:ext cx="360362"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47" name="AutoShape 63"/>
          <p:cNvSpPr>
            <a:spLocks noChangeArrowheads="1"/>
          </p:cNvSpPr>
          <p:nvPr/>
        </p:nvSpPr>
        <p:spPr bwMode="auto">
          <a:xfrm>
            <a:off x="4067175" y="3284538"/>
            <a:ext cx="360363" cy="288925"/>
          </a:xfrm>
          <a:prstGeom prst="rightArrow">
            <a:avLst>
              <a:gd name="adj1" fmla="val 50000"/>
              <a:gd name="adj2" fmla="val 31181"/>
            </a:avLst>
          </a:prstGeom>
          <a:solidFill>
            <a:srgbClr val="B03C6B"/>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93252" name="Text Box 68"/>
          <p:cNvSpPr txBox="1">
            <a:spLocks noChangeArrowheads="1"/>
          </p:cNvSpPr>
          <p:nvPr/>
        </p:nvSpPr>
        <p:spPr bwMode="auto">
          <a:xfrm>
            <a:off x="6084888" y="549275"/>
            <a:ext cx="2701954" cy="1169551"/>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u="sng" baseline="0" dirty="0">
                <a:solidFill>
                  <a:srgbClr val="0000FF"/>
                </a:solidFill>
              </a:rPr>
              <a:t>Complejo II</a:t>
            </a:r>
          </a:p>
          <a:p>
            <a:pPr eaLnBrk="1" hangingPunct="1">
              <a:spcBef>
                <a:spcPct val="50000"/>
              </a:spcBef>
            </a:pPr>
            <a:r>
              <a:rPr lang="es-ES" altLang="es-AR" sz="1400" i="1" baseline="0" dirty="0">
                <a:solidFill>
                  <a:srgbClr val="0000FF"/>
                </a:solidFill>
              </a:rPr>
              <a:t>SUCCINATO </a:t>
            </a:r>
            <a:r>
              <a:rPr lang="es-ES" altLang="es-AR" sz="1400" i="1" baseline="0" dirty="0" smtClean="0">
                <a:solidFill>
                  <a:srgbClr val="0000FF"/>
                </a:solidFill>
              </a:rPr>
              <a:t>–UBIQUINONA REDUCTASA</a:t>
            </a:r>
          </a:p>
          <a:p>
            <a:pPr eaLnBrk="1" hangingPunct="1">
              <a:spcBef>
                <a:spcPct val="50000"/>
              </a:spcBef>
            </a:pPr>
            <a:r>
              <a:rPr lang="es-ES" altLang="es-AR" sz="1400" i="1" baseline="0" dirty="0" smtClean="0">
                <a:solidFill>
                  <a:srgbClr val="0000FF"/>
                </a:solidFill>
              </a:rPr>
              <a:t>(</a:t>
            </a:r>
            <a:r>
              <a:rPr lang="es-ES" altLang="es-AR" sz="1400" i="1" baseline="0" dirty="0" err="1" smtClean="0">
                <a:solidFill>
                  <a:srgbClr val="0000FF"/>
                </a:solidFill>
              </a:rPr>
              <a:t>Succinato</a:t>
            </a:r>
            <a:r>
              <a:rPr lang="es-ES" altLang="es-AR" sz="1400" i="1" baseline="0" dirty="0" smtClean="0">
                <a:solidFill>
                  <a:srgbClr val="0000FF"/>
                </a:solidFill>
              </a:rPr>
              <a:t> deshidrogenasa)</a:t>
            </a:r>
            <a:endParaRPr lang="es-ES" altLang="es-AR" sz="1400" i="1" baseline="0" dirty="0">
              <a:solidFill>
                <a:srgbClr val="0000FF"/>
              </a:solidFill>
            </a:endParaRPr>
          </a:p>
        </p:txBody>
      </p:sp>
      <p:grpSp>
        <p:nvGrpSpPr>
          <p:cNvPr id="12" name="Group 81"/>
          <p:cNvGrpSpPr>
            <a:grpSpLocks/>
          </p:cNvGrpSpPr>
          <p:nvPr/>
        </p:nvGrpSpPr>
        <p:grpSpPr bwMode="auto">
          <a:xfrm>
            <a:off x="0" y="1196975"/>
            <a:ext cx="2303463" cy="2663825"/>
            <a:chOff x="23" y="771"/>
            <a:chExt cx="1451" cy="1678"/>
          </a:xfrm>
        </p:grpSpPr>
        <p:grpSp>
          <p:nvGrpSpPr>
            <p:cNvPr id="13" name="Group 6"/>
            <p:cNvGrpSpPr>
              <a:grpSpLocks/>
            </p:cNvGrpSpPr>
            <p:nvPr/>
          </p:nvGrpSpPr>
          <p:grpSpPr bwMode="auto">
            <a:xfrm>
              <a:off x="385" y="771"/>
              <a:ext cx="590" cy="408"/>
              <a:chOff x="5841" y="2041"/>
              <a:chExt cx="1080" cy="540"/>
            </a:xfrm>
          </p:grpSpPr>
          <p:sp>
            <p:nvSpPr>
              <p:cNvPr id="20521" name="Oval 7"/>
              <p:cNvSpPr>
                <a:spLocks noChangeArrowheads="1"/>
              </p:cNvSpPr>
              <p:nvPr/>
            </p:nvSpPr>
            <p:spPr bwMode="auto">
              <a:xfrm>
                <a:off x="5841" y="2041"/>
                <a:ext cx="108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22" name="Text Box 8"/>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NADH</a:t>
                </a:r>
                <a:endParaRPr lang="es-ES" altLang="es-AR" baseline="0"/>
              </a:p>
            </p:txBody>
          </p:sp>
        </p:grpSp>
        <p:grpSp>
          <p:nvGrpSpPr>
            <p:cNvPr id="14" name="Group 35"/>
            <p:cNvGrpSpPr>
              <a:grpSpLocks/>
            </p:cNvGrpSpPr>
            <p:nvPr/>
          </p:nvGrpSpPr>
          <p:grpSpPr bwMode="auto">
            <a:xfrm>
              <a:off x="612" y="1270"/>
              <a:ext cx="862" cy="1179"/>
              <a:chOff x="4990" y="2137"/>
              <a:chExt cx="1391" cy="1620"/>
            </a:xfrm>
          </p:grpSpPr>
          <p:sp>
            <p:nvSpPr>
              <p:cNvPr id="20512" name="Oval 36"/>
              <p:cNvSpPr>
                <a:spLocks noChangeArrowheads="1"/>
              </p:cNvSpPr>
              <p:nvPr/>
            </p:nvSpPr>
            <p:spPr bwMode="auto">
              <a:xfrm>
                <a:off x="4990" y="2137"/>
                <a:ext cx="1260" cy="1620"/>
              </a:xfrm>
              <a:prstGeom prst="ellipse">
                <a:avLst/>
              </a:prstGeom>
              <a:solidFill>
                <a:srgbClr val="339966"/>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nvGrpSpPr>
              <p:cNvPr id="15" name="Group 37"/>
              <p:cNvGrpSpPr>
                <a:grpSpLocks/>
              </p:cNvGrpSpPr>
              <p:nvPr/>
            </p:nvGrpSpPr>
            <p:grpSpPr bwMode="auto">
              <a:xfrm>
                <a:off x="5160" y="2317"/>
                <a:ext cx="900" cy="540"/>
                <a:chOff x="5841" y="2041"/>
                <a:chExt cx="1080" cy="540"/>
              </a:xfrm>
            </p:grpSpPr>
            <p:sp>
              <p:nvSpPr>
                <p:cNvPr id="20519" name="Oval 38"/>
                <p:cNvSpPr>
                  <a:spLocks noChangeArrowheads="1"/>
                </p:cNvSpPr>
                <p:nvPr/>
              </p:nvSpPr>
              <p:spPr bwMode="auto">
                <a:xfrm>
                  <a:off x="5841" y="2041"/>
                  <a:ext cx="1080" cy="540"/>
                </a:xfrm>
                <a:prstGeom prst="ellipse">
                  <a:avLst/>
                </a:prstGeom>
                <a:solidFill>
                  <a:srgbClr val="FF99FF"/>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20" name="Text Box 39"/>
                <p:cNvSpPr txBox="1">
                  <a:spLocks noChangeArrowheads="1"/>
                </p:cNvSpPr>
                <p:nvPr/>
              </p:nvSpPr>
              <p:spPr bwMode="auto">
                <a:xfrm>
                  <a:off x="5841" y="2130"/>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FMN</a:t>
                  </a:r>
                </a:p>
              </p:txBody>
            </p:sp>
          </p:grpSp>
          <p:grpSp>
            <p:nvGrpSpPr>
              <p:cNvPr id="16" name="Group 40"/>
              <p:cNvGrpSpPr>
                <a:grpSpLocks/>
              </p:cNvGrpSpPr>
              <p:nvPr/>
            </p:nvGrpSpPr>
            <p:grpSpPr bwMode="auto">
              <a:xfrm>
                <a:off x="5301" y="3037"/>
                <a:ext cx="1080" cy="540"/>
                <a:chOff x="6021" y="4748"/>
                <a:chExt cx="1080" cy="540"/>
              </a:xfrm>
            </p:grpSpPr>
            <p:sp>
              <p:nvSpPr>
                <p:cNvPr id="20517" name="Oval 41"/>
                <p:cNvSpPr>
                  <a:spLocks noChangeArrowheads="1"/>
                </p:cNvSpPr>
                <p:nvPr/>
              </p:nvSpPr>
              <p:spPr bwMode="auto">
                <a:xfrm>
                  <a:off x="6021" y="4748"/>
                  <a:ext cx="720" cy="540"/>
                </a:xfrm>
                <a:prstGeom prst="ellipse">
                  <a:avLst/>
                </a:prstGeom>
                <a:solidFill>
                  <a:srgbClr val="FF9900"/>
                </a:solidFill>
                <a:ln w="9525">
                  <a:solidFill>
                    <a:srgbClr val="000000"/>
                  </a:solidFill>
                  <a:round/>
                  <a:headEnd/>
                  <a:tailEnd/>
                </a:ln>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18" name="Text Box 42"/>
                <p:cNvSpPr txBox="1">
                  <a:spLocks noChangeArrowheads="1"/>
                </p:cNvSpPr>
                <p:nvPr/>
              </p:nvSpPr>
              <p:spPr bwMode="auto">
                <a:xfrm>
                  <a:off x="6021" y="4837"/>
                  <a:ext cx="108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Fe-S</a:t>
                  </a:r>
                </a:p>
              </p:txBody>
            </p:sp>
          </p:grpSp>
          <p:sp>
            <p:nvSpPr>
              <p:cNvPr id="20515" name="Line 43"/>
              <p:cNvSpPr>
                <a:spLocks noChangeShapeType="1"/>
              </p:cNvSpPr>
              <p:nvPr/>
            </p:nvSpPr>
            <p:spPr bwMode="auto">
              <a:xfrm>
                <a:off x="5661" y="2857"/>
                <a:ext cx="0" cy="180"/>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s-AR"/>
              </a:p>
            </p:txBody>
          </p:sp>
          <p:sp>
            <p:nvSpPr>
              <p:cNvPr id="20516" name="Text Box 44"/>
              <p:cNvSpPr txBox="1">
                <a:spLocks noChangeArrowheads="1"/>
              </p:cNvSpPr>
              <p:nvPr/>
            </p:nvSpPr>
            <p:spPr bwMode="auto">
              <a:xfrm>
                <a:off x="5841" y="2857"/>
                <a:ext cx="360" cy="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r>
                  <a:rPr lang="es-ES" altLang="es-AR" b="1" baseline="0"/>
                  <a:t>I</a:t>
                </a:r>
              </a:p>
            </p:txBody>
          </p:sp>
        </p:grpSp>
        <p:sp>
          <p:nvSpPr>
            <p:cNvPr id="20508" name="AutoShape 66"/>
            <p:cNvSpPr>
              <a:spLocks noChangeArrowheads="1"/>
            </p:cNvSpPr>
            <p:nvPr/>
          </p:nvSpPr>
          <p:spPr bwMode="auto">
            <a:xfrm rot="973640">
              <a:off x="612" y="1179"/>
              <a:ext cx="136" cy="318"/>
            </a:xfrm>
            <a:prstGeom prst="curvedLeftArrow">
              <a:avLst>
                <a:gd name="adj1" fmla="val 46765"/>
                <a:gd name="adj2" fmla="val 93529"/>
                <a:gd name="adj3" fmla="val 33333"/>
              </a:avLst>
            </a:prstGeom>
            <a:solidFill>
              <a:schemeClr val="accent1"/>
            </a:solidFill>
            <a:ln w="9525">
              <a:solidFill>
                <a:schemeClr val="tx1"/>
              </a:solidFill>
              <a:miter lim="800000"/>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sp>
          <p:nvSpPr>
            <p:cNvPr id="20509" name="Text Box 65"/>
            <p:cNvSpPr txBox="1">
              <a:spLocks noChangeArrowheads="1"/>
            </p:cNvSpPr>
            <p:nvPr/>
          </p:nvSpPr>
          <p:spPr bwMode="auto">
            <a:xfrm>
              <a:off x="23" y="1344"/>
              <a:ext cx="544" cy="237"/>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a:t>NAD</a:t>
              </a:r>
              <a:r>
                <a:rPr lang="es-ES" altLang="es-AR" b="1" baseline="30000"/>
                <a:t>+</a:t>
              </a:r>
              <a:endParaRPr lang="es-ES" altLang="es-AR" b="1" baseline="0"/>
            </a:p>
          </p:txBody>
        </p:sp>
        <p:sp>
          <p:nvSpPr>
            <p:cNvPr id="20510" name="Oval 74"/>
            <p:cNvSpPr>
              <a:spLocks noChangeArrowheads="1"/>
            </p:cNvSpPr>
            <p:nvPr/>
          </p:nvSpPr>
          <p:spPr bwMode="auto">
            <a:xfrm>
              <a:off x="930" y="1117"/>
              <a:ext cx="318" cy="272"/>
            </a:xfrm>
            <a:prstGeom prst="ellipse">
              <a:avLst/>
            </a:prstGeom>
            <a:solidFill>
              <a:srgbClr val="F42B0A"/>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ES" altLang="es-AR" b="1" baseline="0"/>
                <a:t>e</a:t>
              </a:r>
              <a:r>
                <a:rPr lang="es-ES" altLang="es-AR" b="1" baseline="30000"/>
                <a:t>-</a:t>
              </a:r>
              <a:endParaRPr lang="es-ES" altLang="es-AR" b="1" baseline="0"/>
            </a:p>
          </p:txBody>
        </p:sp>
        <p:sp>
          <p:nvSpPr>
            <p:cNvPr id="20511" name="Freeform 75"/>
            <p:cNvSpPr>
              <a:spLocks/>
            </p:cNvSpPr>
            <p:nvPr/>
          </p:nvSpPr>
          <p:spPr bwMode="auto">
            <a:xfrm>
              <a:off x="839" y="1162"/>
              <a:ext cx="91" cy="91"/>
            </a:xfrm>
            <a:custGeom>
              <a:avLst/>
              <a:gdLst>
                <a:gd name="T0" fmla="*/ 0 w 91"/>
                <a:gd name="T1" fmla="*/ 0 h 91"/>
                <a:gd name="T2" fmla="*/ 91 w 91"/>
                <a:gd name="T3" fmla="*/ 91 h 91"/>
                <a:gd name="T4" fmla="*/ 0 60000 65536"/>
                <a:gd name="T5" fmla="*/ 0 60000 65536"/>
                <a:gd name="T6" fmla="*/ 0 w 91"/>
                <a:gd name="T7" fmla="*/ 0 h 91"/>
                <a:gd name="T8" fmla="*/ 91 w 91"/>
                <a:gd name="T9" fmla="*/ 91 h 91"/>
              </a:gdLst>
              <a:ahLst/>
              <a:cxnLst>
                <a:cxn ang="T4">
                  <a:pos x="T0" y="T1"/>
                </a:cxn>
                <a:cxn ang="T5">
                  <a:pos x="T2" y="T3"/>
                </a:cxn>
              </a:cxnLst>
              <a:rect l="T6" t="T7" r="T8" b="T9"/>
              <a:pathLst>
                <a:path w="91" h="91">
                  <a:moveTo>
                    <a:pt x="0" y="0"/>
                  </a:moveTo>
                  <a:cubicBezTo>
                    <a:pt x="38" y="38"/>
                    <a:pt x="76" y="76"/>
                    <a:pt x="91" y="91"/>
                  </a:cubicBezTo>
                </a:path>
              </a:pathLst>
            </a:custGeom>
            <a:noFill/>
            <a:ln w="3175">
              <a:solidFill>
                <a:schemeClr val="tx1"/>
              </a:solidFill>
              <a:round/>
              <a:headEnd/>
              <a:tailEnd type="triangle" w="med" len="med"/>
            </a:ln>
            <a:extLst>
              <a:ext uri="{909E8E84-426E-40DD-AFC4-6F175D3DCCD1}">
                <a14:hiddenFill xmlns="" xmlns:a14="http://schemas.microsoft.com/office/drawing/2010/main">
                  <a:solidFill>
                    <a:srgbClr val="FFFFFF"/>
                  </a:solidFill>
                </a14:hiddenFill>
              </a:ext>
            </a:extLst>
          </p:spPr>
          <p:txBody>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endParaRPr lang="en-US" altLang="es-AR"/>
            </a:p>
          </p:txBody>
        </p:sp>
      </p:grpSp>
      <p:sp>
        <p:nvSpPr>
          <p:cNvPr id="20502" name="Text Box 82"/>
          <p:cNvSpPr txBox="1">
            <a:spLocks noChangeArrowheads="1"/>
          </p:cNvSpPr>
          <p:nvPr/>
        </p:nvSpPr>
        <p:spPr bwMode="auto">
          <a:xfrm>
            <a:off x="323849" y="3978275"/>
            <a:ext cx="1979613" cy="846386"/>
          </a:xfrm>
          <a:prstGeom prst="rect">
            <a:avLst/>
          </a:prstGeom>
          <a:noFill/>
          <a:ln w="9525">
            <a:solidFill>
              <a:srgbClr val="3399FF"/>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sz="1400" b="1" u="sng" baseline="0" dirty="0">
                <a:solidFill>
                  <a:srgbClr val="0000FF"/>
                </a:solidFill>
              </a:rPr>
              <a:t>Complejo I</a:t>
            </a:r>
          </a:p>
          <a:p>
            <a:pPr eaLnBrk="1" hangingPunct="1">
              <a:spcBef>
                <a:spcPct val="50000"/>
              </a:spcBef>
            </a:pPr>
            <a:r>
              <a:rPr lang="es-ES" altLang="es-AR" sz="1400" i="1" baseline="0" dirty="0" smtClean="0">
                <a:solidFill>
                  <a:srgbClr val="0000FF"/>
                </a:solidFill>
              </a:rPr>
              <a:t>NADH -UBIQUINONA </a:t>
            </a:r>
            <a:r>
              <a:rPr lang="es-ES" altLang="es-AR" sz="1400" i="1" baseline="0" dirty="0">
                <a:solidFill>
                  <a:srgbClr val="0000FF"/>
                </a:solidFill>
              </a:rPr>
              <a:t>REDUCTASA</a:t>
            </a:r>
          </a:p>
        </p:txBody>
      </p:sp>
      <p:sp>
        <p:nvSpPr>
          <p:cNvPr id="93293" name="Oval 109"/>
          <p:cNvSpPr>
            <a:spLocks noChangeArrowheads="1"/>
          </p:cNvSpPr>
          <p:nvPr/>
        </p:nvSpPr>
        <p:spPr bwMode="auto">
          <a:xfrm>
            <a:off x="1116013" y="1268413"/>
            <a:ext cx="504825" cy="431800"/>
          </a:xfrm>
          <a:prstGeom prst="ellipse">
            <a:avLst/>
          </a:prstGeom>
          <a:solidFill>
            <a:srgbClr val="FC1C04"/>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baseline="0"/>
              <a:t>e</a:t>
            </a:r>
            <a:r>
              <a:rPr lang="es-AR" altLang="es-AR" baseline="30000"/>
              <a:t>-</a:t>
            </a:r>
            <a:endParaRPr lang="es-ES" altLang="es-AR" baseline="0"/>
          </a:p>
        </p:txBody>
      </p:sp>
      <p:sp>
        <p:nvSpPr>
          <p:cNvPr id="93294" name="Oval 110"/>
          <p:cNvSpPr>
            <a:spLocks noChangeArrowheads="1"/>
          </p:cNvSpPr>
          <p:nvPr/>
        </p:nvSpPr>
        <p:spPr bwMode="auto">
          <a:xfrm>
            <a:off x="7019925" y="6308725"/>
            <a:ext cx="865188" cy="549275"/>
          </a:xfrm>
          <a:prstGeom prst="ellipse">
            <a:avLst/>
          </a:prstGeom>
          <a:solidFill>
            <a:schemeClr val="accent1"/>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sz="2400" b="1" baseline="0"/>
              <a:t>H</a:t>
            </a:r>
            <a:r>
              <a:rPr lang="es-AR" altLang="es-AR" sz="2400" b="1"/>
              <a:t>2</a:t>
            </a:r>
            <a:r>
              <a:rPr lang="es-AR" altLang="es-AR" sz="2400" b="1" baseline="0"/>
              <a:t>O</a:t>
            </a:r>
            <a:endParaRPr lang="es-ES" altLang="es-AR" sz="2400" b="1" baseline="0"/>
          </a:p>
        </p:txBody>
      </p:sp>
      <p:sp>
        <p:nvSpPr>
          <p:cNvPr id="93313" name="Oval 129"/>
          <p:cNvSpPr>
            <a:spLocks noChangeArrowheads="1"/>
          </p:cNvSpPr>
          <p:nvPr/>
        </p:nvSpPr>
        <p:spPr bwMode="auto">
          <a:xfrm>
            <a:off x="3059113" y="1125538"/>
            <a:ext cx="504825" cy="431800"/>
          </a:xfrm>
          <a:prstGeom prst="ellipse">
            <a:avLst/>
          </a:prstGeom>
          <a:solidFill>
            <a:srgbClr val="FC1C04"/>
          </a:solidFill>
          <a:ln w="9525">
            <a:solidFill>
              <a:schemeClr val="tx1"/>
            </a:solidFill>
            <a:round/>
            <a:headEnd/>
            <a:tailEnd/>
          </a:ln>
        </p:spPr>
        <p:txBody>
          <a:bodyPr wrap="none" anchor="ct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r>
              <a:rPr lang="es-AR" altLang="es-AR" baseline="0"/>
              <a:t>e</a:t>
            </a:r>
            <a:r>
              <a:rPr lang="es-AR" altLang="es-AR" baseline="30000"/>
              <a:t>-</a:t>
            </a:r>
            <a:endParaRPr lang="es-ES" altLang="es-AR" baseline="0"/>
          </a:p>
        </p:txBody>
      </p:sp>
      <p:sp>
        <p:nvSpPr>
          <p:cNvPr id="75" name="74 Flecha curvada hacia la izquierda"/>
          <p:cNvSpPr/>
          <p:nvPr/>
        </p:nvSpPr>
        <p:spPr>
          <a:xfrm rot="10963091">
            <a:off x="3876011" y="724078"/>
            <a:ext cx="428628" cy="78581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chemeClr val="tx1"/>
              </a:solidFill>
            </a:endParaRPr>
          </a:p>
        </p:txBody>
      </p:sp>
    </p:spTree>
    <p:extLst>
      <p:ext uri="{BB962C8B-B14F-4D97-AF65-F5344CB8AC3E}">
        <p14:creationId xmlns="" xmlns:p14="http://schemas.microsoft.com/office/powerpoint/2010/main" val="2830726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3244"/>
                                        </p:tgtEl>
                                        <p:attrNameLst>
                                          <p:attrName>style.visibility</p:attrName>
                                        </p:attrNameLst>
                                      </p:cBhvr>
                                      <p:to>
                                        <p:strVal val="visible"/>
                                      </p:to>
                                    </p:set>
                                    <p:animEffect transition="in" filter="checkerboard(across)">
                                      <p:cBhvr>
                                        <p:cTn id="7" dur="500"/>
                                        <p:tgtEl>
                                          <p:spTgt spid="93244"/>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3247"/>
                                        </p:tgtEl>
                                        <p:attrNameLst>
                                          <p:attrName>style.visibility</p:attrName>
                                        </p:attrNameLst>
                                      </p:cBhvr>
                                      <p:to>
                                        <p:strVal val="visible"/>
                                      </p:to>
                                    </p:set>
                                    <p:animEffect transition="in" filter="checkerboard(across)">
                                      <p:cBhvr>
                                        <p:cTn id="13" dur="500"/>
                                        <p:tgtEl>
                                          <p:spTgt spid="932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3252"/>
                                        </p:tgtEl>
                                        <p:attrNameLst>
                                          <p:attrName>style.visibility</p:attrName>
                                        </p:attrNameLst>
                                      </p:cBhvr>
                                      <p:to>
                                        <p:strVal val="visible"/>
                                      </p:to>
                                    </p:set>
                                    <p:animEffect transition="in" filter="checkerboard(across)">
                                      <p:cBhvr>
                                        <p:cTn id="18" dur="500"/>
                                        <p:tgtEl>
                                          <p:spTgt spid="93252"/>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93239"/>
                                        </p:tgtEl>
                                        <p:attrNameLst>
                                          <p:attrName>style.visibility</p:attrName>
                                        </p:attrNameLst>
                                      </p:cBhvr>
                                      <p:to>
                                        <p:strVal val="visible"/>
                                      </p:to>
                                    </p:set>
                                    <p:animEffect transition="in" filter="checkerboard(across)">
                                      <p:cBhvr>
                                        <p:cTn id="21" dur="500"/>
                                        <p:tgtEl>
                                          <p:spTgt spid="93239"/>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93240"/>
                                        </p:tgtEl>
                                        <p:attrNameLst>
                                          <p:attrName>style.visibility</p:attrName>
                                        </p:attrNameLst>
                                      </p:cBhvr>
                                      <p:to>
                                        <p:strVal val="visible"/>
                                      </p:to>
                                    </p:set>
                                    <p:animEffect transition="in" filter="checkerboard(across)">
                                      <p:cBhvr>
                                        <p:cTn id="24" dur="500"/>
                                        <p:tgtEl>
                                          <p:spTgt spid="93240"/>
                                        </p:tgtEl>
                                      </p:cBhvr>
                                    </p:animEffect>
                                  </p:childTnLst>
                                </p:cTn>
                              </p:par>
                              <p:par>
                                <p:cTn id="25" presetID="5" presetClass="entr" presetSubtype="1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93245"/>
                                        </p:tgtEl>
                                        <p:attrNameLst>
                                          <p:attrName>style.visibility</p:attrName>
                                        </p:attrNameLst>
                                      </p:cBhvr>
                                      <p:to>
                                        <p:strVal val="visible"/>
                                      </p:to>
                                    </p:set>
                                    <p:animEffect transition="in" filter="checkerboard(across)">
                                      <p:cBhvr>
                                        <p:cTn id="30" dur="500"/>
                                        <p:tgtEl>
                                          <p:spTgt spid="9324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3253"/>
                                        </p:tgtEl>
                                        <p:attrNameLst>
                                          <p:attrName>style.visibility</p:attrName>
                                        </p:attrNameLst>
                                      </p:cBhvr>
                                      <p:to>
                                        <p:strVal val="visible"/>
                                      </p:to>
                                    </p:set>
                                    <p:animEffect transition="in" filter="fade">
                                      <p:cBhvr>
                                        <p:cTn id="40" dur="1000"/>
                                        <p:tgtEl>
                                          <p:spTgt spid="93253"/>
                                        </p:tgtEl>
                                      </p:cBhvr>
                                    </p:animEffect>
                                    <p:anim calcmode="lin" valueType="num">
                                      <p:cBhvr>
                                        <p:cTn id="41" dur="1000" fill="hold"/>
                                        <p:tgtEl>
                                          <p:spTgt spid="93253"/>
                                        </p:tgtEl>
                                        <p:attrNameLst>
                                          <p:attrName>ppt_x</p:attrName>
                                        </p:attrNameLst>
                                      </p:cBhvr>
                                      <p:tavLst>
                                        <p:tav tm="0">
                                          <p:val>
                                            <p:strVal val="#ppt_x"/>
                                          </p:val>
                                        </p:tav>
                                        <p:tav tm="100000">
                                          <p:val>
                                            <p:strVal val="#ppt_x"/>
                                          </p:val>
                                        </p:tav>
                                      </p:tavLst>
                                    </p:anim>
                                    <p:anim calcmode="lin" valueType="num">
                                      <p:cBhvr>
                                        <p:cTn id="42" dur="1000" fill="hold"/>
                                        <p:tgtEl>
                                          <p:spTgt spid="9325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93257"/>
                                        </p:tgtEl>
                                        <p:attrNameLst>
                                          <p:attrName>style.visibility</p:attrName>
                                        </p:attrNameLst>
                                      </p:cBhvr>
                                      <p:to>
                                        <p:strVal val="visible"/>
                                      </p:to>
                                    </p:set>
                                    <p:animEffect transition="in" filter="fade">
                                      <p:cBhvr>
                                        <p:cTn id="45" dur="1000"/>
                                        <p:tgtEl>
                                          <p:spTgt spid="93257"/>
                                        </p:tgtEl>
                                      </p:cBhvr>
                                    </p:animEffect>
                                    <p:anim calcmode="lin" valueType="num">
                                      <p:cBhvr>
                                        <p:cTn id="46" dur="1000" fill="hold"/>
                                        <p:tgtEl>
                                          <p:spTgt spid="93257"/>
                                        </p:tgtEl>
                                        <p:attrNameLst>
                                          <p:attrName>ppt_x</p:attrName>
                                        </p:attrNameLst>
                                      </p:cBhvr>
                                      <p:tavLst>
                                        <p:tav tm="0">
                                          <p:val>
                                            <p:strVal val="#ppt_x"/>
                                          </p:val>
                                        </p:tav>
                                        <p:tav tm="100000">
                                          <p:val>
                                            <p:strVal val="#ppt_x"/>
                                          </p:val>
                                        </p:tav>
                                      </p:tavLst>
                                    </p:anim>
                                    <p:anim calcmode="lin" valueType="num">
                                      <p:cBhvr>
                                        <p:cTn id="47" dur="1000" fill="hold"/>
                                        <p:tgtEl>
                                          <p:spTgt spid="93257"/>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93248"/>
                                        </p:tgtEl>
                                        <p:attrNameLst>
                                          <p:attrName>style.visibility</p:attrName>
                                        </p:attrNameLst>
                                      </p:cBhvr>
                                      <p:to>
                                        <p:strVal val="visible"/>
                                      </p:to>
                                    </p:set>
                                    <p:animEffect transition="in" filter="checkerboard(across)">
                                      <p:cBhvr>
                                        <p:cTn id="52" dur="500"/>
                                        <p:tgtEl>
                                          <p:spTgt spid="93248"/>
                                        </p:tgtEl>
                                      </p:cBhvr>
                                    </p:animEffect>
                                  </p:childTnLst>
                                </p:cTn>
                              </p:par>
                              <p:par>
                                <p:cTn id="53" presetID="5" presetClass="entr" presetSubtype="1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checkerboard(across)">
                                      <p:cBhvr>
                                        <p:cTn id="55" dur="500"/>
                                        <p:tgtEl>
                                          <p:spTgt spid="8"/>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93256"/>
                                        </p:tgtEl>
                                        <p:attrNameLst>
                                          <p:attrName>style.visibility</p:attrName>
                                        </p:attrNameLst>
                                      </p:cBhvr>
                                      <p:to>
                                        <p:strVal val="visible"/>
                                      </p:to>
                                    </p:set>
                                    <p:animEffect transition="in" filter="checkerboard(across)">
                                      <p:cBhvr>
                                        <p:cTn id="58" dur="500"/>
                                        <p:tgtEl>
                                          <p:spTgt spid="9325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93246"/>
                                        </p:tgtEl>
                                        <p:attrNameLst>
                                          <p:attrName>style.visibility</p:attrName>
                                        </p:attrNameLst>
                                      </p:cBhvr>
                                      <p:to>
                                        <p:strVal val="visible"/>
                                      </p:to>
                                    </p:set>
                                    <p:animEffect transition="in" filter="checkerboard(across)">
                                      <p:cBhvr>
                                        <p:cTn id="63" dur="500"/>
                                        <p:tgtEl>
                                          <p:spTgt spid="93246"/>
                                        </p:tgtEl>
                                      </p:cBhvr>
                                    </p:animEffect>
                                  </p:childTnLst>
                                </p:cTn>
                              </p:par>
                              <p:par>
                                <p:cTn id="64" presetID="5" presetClass="entr" presetSubtype="10"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checkerboard(across)">
                                      <p:cBhvr>
                                        <p:cTn id="66" dur="500"/>
                                        <p:tgtEl>
                                          <p:spTgt spid="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93255"/>
                                        </p:tgtEl>
                                        <p:attrNameLst>
                                          <p:attrName>style.visibility</p:attrName>
                                        </p:attrNameLst>
                                      </p:cBhvr>
                                      <p:to>
                                        <p:strVal val="visible"/>
                                      </p:to>
                                    </p:set>
                                    <p:animEffect transition="in" filter="wipe(down)">
                                      <p:cBhvr>
                                        <p:cTn id="71" dur="500"/>
                                        <p:tgtEl>
                                          <p:spTgt spid="93255"/>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93254"/>
                                        </p:tgtEl>
                                        <p:attrNameLst>
                                          <p:attrName>style.visibility</p:attrName>
                                        </p:attrNameLst>
                                      </p:cBhvr>
                                      <p:to>
                                        <p:strVal val="visible"/>
                                      </p:to>
                                    </p:set>
                                    <p:animEffect transition="in" filter="wipe(down)">
                                      <p:cBhvr>
                                        <p:cTn id="76" dur="500"/>
                                        <p:tgtEl>
                                          <p:spTgt spid="93254"/>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93293"/>
                                        </p:tgtEl>
                                        <p:attrNameLst>
                                          <p:attrName>style.visibility</p:attrName>
                                        </p:attrNameLst>
                                      </p:cBhvr>
                                      <p:to>
                                        <p:strVal val="visible"/>
                                      </p:to>
                                    </p:set>
                                    <p:animEffect transition="in" filter="blinds(horizontal)">
                                      <p:cBhvr>
                                        <p:cTn id="81" dur="500"/>
                                        <p:tgtEl>
                                          <p:spTgt spid="9329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0" presetClass="path" presetSubtype="0" accel="50000" decel="50000" fill="hold" grpId="1" nodeType="clickEffect">
                                  <p:stCondLst>
                                    <p:cond delay="0"/>
                                  </p:stCondLst>
                                  <p:childTnLst>
                                    <p:animMotion origin="layout" path="M 0 0 C -0.00139 0.08704 -0.00278 0.17408 0.01042 0.21667 C 0.02361 0.25926 0.03819 0.24769 0.07917 0.25556 C 0.12014 0.26343 0.20104 0.26111 0.25625 0.26389 C 0.31146 0.26667 0.36319 0.27083 0.41042 0.27222 C 0.45764 0.27361 0.51076 0.27269 0.53958 0.27222 C 0.5684 0.27176 0.5691 0.27083 0.58333 0.26945 C 0.59757 0.26806 0.61319 0.26482 0.625 0.26389 C 0.63681 0.26296 0.64931 0.25833 0.65417 0.26389 C 0.65903 0.26945 0.65417 0.28148 0.65417 0.29722 C 0.65417 0.31296 0.65486 0.33333 0.65417 0.35833 C 0.65347 0.38333 0.65104 0.42083 0.65 0.44722 C 0.64896 0.47361 0.64861 0.49537 0.64792 0.51667 C 0.64722 0.53796 0.64097 0.56065 0.64583 0.575 C 0.65069 0.58935 0.65729 0.58704 0.67708 0.60278 C 0.69688 0.61852 0.75069 0.65833 0.76458 0.66945 " pathEditMode="relative" ptsTypes="aaaaaaaaaaaaaaaA">
                                      <p:cBhvr>
                                        <p:cTn id="85" dur="5000" fill="hold"/>
                                        <p:tgtEl>
                                          <p:spTgt spid="93293"/>
                                        </p:tgtEl>
                                        <p:attrNameLst>
                                          <p:attrName>ppt_x</p:attrName>
                                          <p:attrName>ppt_y</p:attrName>
                                        </p:attrNameLst>
                                      </p:cBhvr>
                                    </p:animMotion>
                                  </p:childTnLst>
                                </p:cTn>
                              </p:par>
                            </p:childTnLst>
                          </p:cTn>
                        </p:par>
                      </p:childTnLst>
                    </p:cTn>
                  </p:par>
                  <p:par>
                    <p:cTn id="86" fill="hold" nodeType="clickPar">
                      <p:stCondLst>
                        <p:cond delay="indefinite"/>
                      </p:stCondLst>
                      <p:childTnLst>
                        <p:par>
                          <p:cTn id="87" fill="hold" nodeType="withGroup">
                            <p:stCondLst>
                              <p:cond delay="0"/>
                            </p:stCondLst>
                            <p:childTnLst>
                              <p:par>
                                <p:cTn id="88" presetID="8" presetClass="entr" presetSubtype="16" fill="hold" grpId="0" nodeType="clickEffect">
                                  <p:stCondLst>
                                    <p:cond delay="0"/>
                                  </p:stCondLst>
                                  <p:childTnLst>
                                    <p:set>
                                      <p:cBhvr>
                                        <p:cTn id="89" dur="1" fill="hold">
                                          <p:stCondLst>
                                            <p:cond delay="0"/>
                                          </p:stCondLst>
                                        </p:cTn>
                                        <p:tgtEl>
                                          <p:spTgt spid="93294"/>
                                        </p:tgtEl>
                                        <p:attrNameLst>
                                          <p:attrName>style.visibility</p:attrName>
                                        </p:attrNameLst>
                                      </p:cBhvr>
                                      <p:to>
                                        <p:strVal val="visible"/>
                                      </p:to>
                                    </p:set>
                                    <p:animEffect transition="in" filter="diamond(in)">
                                      <p:cBhvr>
                                        <p:cTn id="90" dur="2000"/>
                                        <p:tgtEl>
                                          <p:spTgt spid="93294"/>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93313"/>
                                        </p:tgtEl>
                                        <p:attrNameLst>
                                          <p:attrName>style.visibility</p:attrName>
                                        </p:attrNameLst>
                                      </p:cBhvr>
                                      <p:to>
                                        <p:strVal val="visible"/>
                                      </p:to>
                                    </p:set>
                                    <p:animEffect transition="in" filter="blinds(horizontal)">
                                      <p:cBhvr>
                                        <p:cTn id="95" dur="500"/>
                                        <p:tgtEl>
                                          <p:spTgt spid="93313"/>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0" presetClass="path" presetSubtype="0" accel="50000" decel="50000" fill="hold" grpId="1" nodeType="clickEffect">
                                  <p:stCondLst>
                                    <p:cond delay="0"/>
                                  </p:stCondLst>
                                  <p:childTnLst>
                                    <p:animMotion origin="layout" path="M -0.00087 -1.85185E-6 C -0.00191 0.09259 -0.00277 0.18542 0.00695 0.23102 C 0.01667 0.27639 0.02743 0.26412 0.05764 0.27246 C 0.08785 0.28079 0.1474 0.27824 0.1882 0.28125 C 0.22882 0.28426 0.26702 0.28866 0.30174 0.29028 C 0.33663 0.29167 0.37587 0.29074 0.39705 0.29028 C 0.41823 0.28959 0.41875 0.28866 0.42934 0.28727 C 0.43976 0.28565 0.45139 0.28218 0.46007 0.28125 C 0.46875 0.28033 0.47795 0.27546 0.4816 0.28125 C 0.48507 0.28727 0.4816 0.3 0.4816 0.3169 C 0.4816 0.33357 0.48212 0.35533 0.4816 0.38195 C 0.48108 0.40857 0.47917 0.44861 0.47848 0.47685 C 0.47761 0.50486 0.47743 0.52824 0.47691 0.55093 C 0.47639 0.57361 0.47188 0.59769 0.47535 0.61296 C 0.479 0.62847 0.48386 0.62593 0.49844 0.64259 C 0.51302 0.65949 0.55278 0.70185 0.56302 0.71389 " pathEditMode="relative" rAng="0" ptsTypes="aaaaaaaaaaaaaaaA">
                                      <p:cBhvr>
                                        <p:cTn id="99" dur="5000" fill="hold"/>
                                        <p:tgtEl>
                                          <p:spTgt spid="93313"/>
                                        </p:tgtEl>
                                        <p:attrNameLst>
                                          <p:attrName>ppt_x</p:attrName>
                                          <p:attrName>ppt_y</p:attrName>
                                        </p:attrNameLst>
                                      </p:cBhvr>
                                      <p:rCtr x="28090" y="356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57" grpId="0"/>
      <p:bldP spid="93245" grpId="0" animBg="1"/>
      <p:bldP spid="93246" grpId="0" animBg="1"/>
      <p:bldP spid="93248" grpId="0" animBg="1"/>
      <p:bldP spid="93253" grpId="0" animBg="1"/>
      <p:bldP spid="93254" grpId="0" animBg="1"/>
      <p:bldP spid="93255" grpId="0"/>
      <p:bldP spid="93256" grpId="0"/>
      <p:bldP spid="93239" grpId="0" animBg="1"/>
      <p:bldP spid="93240" grpId="0" animBg="1"/>
      <p:bldP spid="93244" grpId="0" animBg="1"/>
      <p:bldP spid="93247" grpId="0" animBg="1"/>
      <p:bldP spid="93252" grpId="0" animBg="1"/>
      <p:bldP spid="93293" grpId="0" animBg="1"/>
      <p:bldP spid="93293" grpId="1" animBg="1"/>
      <p:bldP spid="93294" grpId="0" animBg="1"/>
      <p:bldP spid="93313" grpId="0" animBg="1"/>
      <p:bldP spid="933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a:xfrm>
            <a:off x="468313" y="260350"/>
            <a:ext cx="8229600" cy="1143000"/>
          </a:xfrm>
          <a:gradFill rotWithShape="1">
            <a:gsLst>
              <a:gs pos="0">
                <a:srgbClr val="716E02"/>
              </a:gs>
              <a:gs pos="50000">
                <a:srgbClr val="F4EE04"/>
              </a:gs>
              <a:gs pos="100000">
                <a:srgbClr val="716E02"/>
              </a:gs>
            </a:gsLst>
            <a:lin ang="5400000" scaled="1"/>
          </a:gradFill>
          <a:ln>
            <a:solidFill>
              <a:schemeClr val="tx1"/>
            </a:solidFill>
          </a:ln>
        </p:spPr>
        <p:txBody>
          <a:bodyPr/>
          <a:lstStyle/>
          <a:p>
            <a:pPr eaLnBrk="1" hangingPunct="1"/>
            <a:r>
              <a:rPr lang="es-ES" sz="3200" b="1" dirty="0" smtClean="0"/>
              <a:t>REACCIONES del COMPLEJO I</a:t>
            </a:r>
          </a:p>
        </p:txBody>
      </p:sp>
      <p:sp>
        <p:nvSpPr>
          <p:cNvPr id="55302" name="Text Box 6"/>
          <p:cNvSpPr txBox="1">
            <a:spLocks noChangeArrowheads="1"/>
          </p:cNvSpPr>
          <p:nvPr/>
        </p:nvSpPr>
        <p:spPr bwMode="auto">
          <a:xfrm>
            <a:off x="1042988" y="4221163"/>
            <a:ext cx="7345362" cy="519112"/>
          </a:xfrm>
          <a:prstGeom prst="rect">
            <a:avLst/>
          </a:prstGeom>
          <a:solidFill>
            <a:srgbClr val="FBFDA1"/>
          </a:solidFill>
          <a:ln w="9525">
            <a:noFill/>
            <a:miter lim="800000"/>
            <a:headEnd/>
            <a:tailEnd/>
          </a:ln>
        </p:spPr>
        <p:txBody>
          <a:bodyPr>
            <a:spAutoFit/>
          </a:bodyPr>
          <a:lstStyle/>
          <a:p>
            <a:pPr>
              <a:spcBef>
                <a:spcPct val="50000"/>
              </a:spcBef>
            </a:pPr>
            <a:r>
              <a:rPr lang="es-ES" sz="2800" b="1" dirty="0"/>
              <a:t>NADH + H+  +  FMN → FMNH</a:t>
            </a:r>
            <a:r>
              <a:rPr lang="es-ES" sz="2800" b="1" baseline="-25000" dirty="0"/>
              <a:t>2</a:t>
            </a:r>
            <a:r>
              <a:rPr lang="es-ES" sz="2800" b="1" dirty="0"/>
              <a:t>  + NAD+ </a:t>
            </a:r>
          </a:p>
        </p:txBody>
      </p:sp>
      <p:grpSp>
        <p:nvGrpSpPr>
          <p:cNvPr id="2" name="6 Grupo"/>
          <p:cNvGrpSpPr/>
          <p:nvPr/>
        </p:nvGrpSpPr>
        <p:grpSpPr>
          <a:xfrm>
            <a:off x="323850" y="2133600"/>
            <a:ext cx="8675688" cy="1511300"/>
            <a:chOff x="323850" y="2133600"/>
            <a:chExt cx="8675688" cy="1511300"/>
          </a:xfrm>
        </p:grpSpPr>
        <p:sp>
          <p:nvSpPr>
            <p:cNvPr id="55301" name="Text Box 5"/>
            <p:cNvSpPr txBox="1">
              <a:spLocks noChangeArrowheads="1"/>
            </p:cNvSpPr>
            <p:nvPr/>
          </p:nvSpPr>
          <p:spPr bwMode="auto">
            <a:xfrm>
              <a:off x="323850" y="2133600"/>
              <a:ext cx="8675688" cy="1511300"/>
            </a:xfrm>
            <a:prstGeom prst="rect">
              <a:avLst/>
            </a:prstGeom>
            <a:solidFill>
              <a:srgbClr val="F8FB6D"/>
            </a:solidFill>
            <a:ln w="9525">
              <a:noFill/>
              <a:miter lim="800000"/>
              <a:headEnd/>
              <a:tailEnd/>
            </a:ln>
          </p:spPr>
          <p:txBody>
            <a:bodyPr/>
            <a:lstStyle/>
            <a:p>
              <a:r>
                <a:rPr lang="es-ES" sz="2800" b="1" dirty="0"/>
                <a:t>NADH  +  H</a:t>
              </a:r>
              <a:r>
                <a:rPr lang="es-ES" sz="2800" b="1" baseline="30000" dirty="0"/>
                <a:t>+              </a:t>
              </a:r>
              <a:r>
                <a:rPr lang="es-ES" sz="2800" b="1" dirty="0"/>
                <a:t>NAD</a:t>
              </a:r>
              <a:r>
                <a:rPr lang="es-ES" sz="2800" b="1" baseline="30000" dirty="0"/>
                <a:t>+</a:t>
              </a:r>
              <a:r>
                <a:rPr lang="es-ES" sz="2800" b="1" dirty="0"/>
                <a:t>  +  2 e</a:t>
              </a:r>
              <a:r>
                <a:rPr lang="es-ES" sz="2800" b="1" baseline="30000" dirty="0"/>
                <a:t>-</a:t>
              </a:r>
              <a:r>
                <a:rPr lang="es-ES" sz="2800" b="1" dirty="0"/>
                <a:t>  +  H</a:t>
              </a:r>
              <a:r>
                <a:rPr lang="es-ES" sz="2800" b="1" baseline="30000" dirty="0"/>
                <a:t>+</a:t>
              </a:r>
              <a:r>
                <a:rPr lang="es-ES" sz="2800" b="1" dirty="0"/>
                <a:t> (</a:t>
              </a:r>
              <a:r>
                <a:rPr lang="es-ES" sz="2800" b="1" dirty="0" err="1"/>
                <a:t>E</a:t>
              </a:r>
              <a:r>
                <a:rPr lang="es-ES" sz="2800" b="1" baseline="-25000" dirty="0" err="1"/>
                <a:t>o</a:t>
              </a:r>
              <a:r>
                <a:rPr lang="es-ES" sz="2800" b="1" dirty="0"/>
                <a:t>= - 0,32 V)</a:t>
              </a:r>
            </a:p>
            <a:p>
              <a:endParaRPr lang="es-ES" sz="2800" b="1" dirty="0"/>
            </a:p>
            <a:p>
              <a:r>
                <a:rPr lang="es-ES" sz="2800" b="1" dirty="0"/>
                <a:t>FMN  +  2 e</a:t>
              </a:r>
              <a:r>
                <a:rPr lang="es-ES" sz="2800" b="1" baseline="30000" dirty="0"/>
                <a:t>-</a:t>
              </a:r>
              <a:r>
                <a:rPr lang="es-ES" sz="2800" b="1" dirty="0"/>
                <a:t>  +  2  H</a:t>
              </a:r>
              <a:r>
                <a:rPr lang="es-ES" sz="2800" b="1" baseline="30000" dirty="0"/>
                <a:t>+</a:t>
              </a:r>
              <a:r>
                <a:rPr lang="es-ES" sz="2800" b="1" dirty="0"/>
                <a:t>           FMNH</a:t>
              </a:r>
              <a:r>
                <a:rPr lang="es-ES" sz="2800" b="1" baseline="-25000" dirty="0"/>
                <a:t>2  </a:t>
              </a:r>
              <a:r>
                <a:rPr lang="es-ES" sz="2800" b="1" dirty="0"/>
                <a:t>      (</a:t>
              </a:r>
              <a:r>
                <a:rPr lang="es-ES" sz="2800" b="1" dirty="0" err="1"/>
                <a:t>E</a:t>
              </a:r>
              <a:r>
                <a:rPr lang="es-ES" sz="2800" b="1" baseline="-25000" dirty="0" err="1"/>
                <a:t>o</a:t>
              </a:r>
              <a:r>
                <a:rPr lang="es-ES" sz="2800" b="1" dirty="0"/>
                <a:t>= - 0,22 V)</a:t>
              </a:r>
            </a:p>
          </p:txBody>
        </p:sp>
        <p:sp>
          <p:nvSpPr>
            <p:cNvPr id="55304" name="Line 8"/>
            <p:cNvSpPr>
              <a:spLocks noChangeShapeType="1"/>
            </p:cNvSpPr>
            <p:nvPr/>
          </p:nvSpPr>
          <p:spPr bwMode="auto">
            <a:xfrm>
              <a:off x="2285984" y="2428868"/>
              <a:ext cx="504825" cy="0"/>
            </a:xfrm>
            <a:prstGeom prst="line">
              <a:avLst/>
            </a:prstGeom>
            <a:noFill/>
            <a:ln w="31750">
              <a:solidFill>
                <a:schemeClr val="tx1"/>
              </a:solidFill>
              <a:round/>
              <a:headEnd/>
              <a:tailEnd type="triangle" w="med" len="med"/>
            </a:ln>
          </p:spPr>
          <p:txBody>
            <a:bodyPr/>
            <a:lstStyle/>
            <a:p>
              <a:endParaRPr lang="es-AR"/>
            </a:p>
          </p:txBody>
        </p:sp>
        <p:sp>
          <p:nvSpPr>
            <p:cNvPr id="55305" name="Line 9"/>
            <p:cNvSpPr>
              <a:spLocks noChangeShapeType="1"/>
            </p:cNvSpPr>
            <p:nvPr/>
          </p:nvSpPr>
          <p:spPr bwMode="auto">
            <a:xfrm>
              <a:off x="3357554" y="3357562"/>
              <a:ext cx="647700" cy="0"/>
            </a:xfrm>
            <a:prstGeom prst="line">
              <a:avLst/>
            </a:prstGeom>
            <a:noFill/>
            <a:ln w="31750">
              <a:solidFill>
                <a:schemeClr val="tx1"/>
              </a:solidFill>
              <a:round/>
              <a:headEnd/>
              <a:tailEnd type="triangle" w="med" len="med"/>
            </a:ln>
          </p:spPr>
          <p:txBody>
            <a:bodyPr/>
            <a:lstStyle/>
            <a:p>
              <a:endParaRPr lang="es-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checkerboard(across)">
                                      <p:cBhvr>
                                        <p:cTn id="7" dur="500"/>
                                        <p:tgtEl>
                                          <p:spTgt spid="55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5302"/>
                                        </p:tgtEl>
                                        <p:attrNameLst>
                                          <p:attrName>style.visibility</p:attrName>
                                        </p:attrNameLst>
                                      </p:cBhvr>
                                      <p:to>
                                        <p:strVal val="visible"/>
                                      </p:to>
                                    </p:set>
                                    <p:animEffect transition="in" filter="box(in)">
                                      <p:cBhvr>
                                        <p:cTn id="12" dur="5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P spid="5530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type="title"/>
          </p:nvPr>
        </p:nvSpPr>
        <p:spPr>
          <a:gradFill rotWithShape="1">
            <a:gsLst>
              <a:gs pos="0">
                <a:srgbClr val="716E02"/>
              </a:gs>
              <a:gs pos="50000">
                <a:srgbClr val="F4EE04"/>
              </a:gs>
              <a:gs pos="100000">
                <a:srgbClr val="716E02"/>
              </a:gs>
            </a:gsLst>
            <a:lin ang="5400000" scaled="1"/>
          </a:gradFill>
        </p:spPr>
        <p:txBody>
          <a:bodyPr/>
          <a:lstStyle/>
          <a:p>
            <a:pPr eaLnBrk="1" hangingPunct="1"/>
            <a:r>
              <a:rPr lang="es-ES" sz="3200" b="1" smtClean="0">
                <a:solidFill>
                  <a:schemeClr val="tx1"/>
                </a:solidFill>
              </a:rPr>
              <a:t>Camino de los equivalentes de reducción en el Complejo I</a:t>
            </a:r>
          </a:p>
        </p:txBody>
      </p:sp>
      <p:pic>
        <p:nvPicPr>
          <p:cNvPr id="7174" name="Picture 6" descr="sp5282"/>
          <p:cNvPicPr>
            <a:picLocks noGrp="1" noChangeAspect="1" noChangeArrowheads="1"/>
          </p:cNvPicPr>
          <p:nvPr>
            <p:ph idx="1"/>
          </p:nvPr>
        </p:nvPicPr>
        <p:blipFill>
          <a:blip r:embed="rId2">
            <a:lum bright="-54000" contrast="66000"/>
          </a:blip>
          <a:srcRect/>
          <a:stretch>
            <a:fillRect/>
          </a:stretch>
        </p:blipFill>
        <p:spPr>
          <a:xfrm>
            <a:off x="539750" y="2708275"/>
            <a:ext cx="8121650" cy="1922463"/>
          </a:xfrm>
          <a:solidFill>
            <a:srgbClr val="F4EE04"/>
          </a:solid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checkerboard(across)">
                                      <p:cBhvr>
                                        <p:cTn id="7" dur="500"/>
                                        <p:tgtEl>
                                          <p:spTgt spid="71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 calcmode="lin" valueType="num">
                                      <p:cBhvr additive="base">
                                        <p:cTn id="12" dur="500" fill="hold"/>
                                        <p:tgtEl>
                                          <p:spTgt spid="7174"/>
                                        </p:tgtEl>
                                        <p:attrNameLst>
                                          <p:attrName>ppt_x</p:attrName>
                                        </p:attrNameLst>
                                      </p:cBhvr>
                                      <p:tavLst>
                                        <p:tav tm="0">
                                          <p:val>
                                            <p:strVal val="#ppt_x"/>
                                          </p:val>
                                        </p:tav>
                                        <p:tav tm="100000">
                                          <p:val>
                                            <p:strVal val="#ppt_x"/>
                                          </p:val>
                                        </p:tav>
                                      </p:tavLst>
                                    </p:anim>
                                    <p:anim calcmode="lin" valueType="num">
                                      <p:cBhvr additive="base">
                                        <p:cTn id="13"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468313" y="260350"/>
            <a:ext cx="8229600" cy="993775"/>
          </a:xfrm>
          <a:gradFill rotWithShape="1">
            <a:gsLst>
              <a:gs pos="0">
                <a:srgbClr val="716E02"/>
              </a:gs>
              <a:gs pos="50000">
                <a:srgbClr val="F4EE04"/>
              </a:gs>
              <a:gs pos="100000">
                <a:srgbClr val="716E02"/>
              </a:gs>
            </a:gsLst>
            <a:lin ang="5400000" scaled="1"/>
          </a:gradFill>
          <a:ln>
            <a:solidFill>
              <a:schemeClr val="tx1"/>
            </a:solidFill>
          </a:ln>
        </p:spPr>
        <p:txBody>
          <a:bodyPr/>
          <a:lstStyle/>
          <a:p>
            <a:pPr eaLnBrk="1" hangingPunct="1"/>
            <a:r>
              <a:rPr lang="es-ES" sz="3200" b="1" dirty="0" smtClean="0"/>
              <a:t>REACCIONES del COMPLEJO II</a:t>
            </a:r>
          </a:p>
        </p:txBody>
      </p:sp>
      <p:sp>
        <p:nvSpPr>
          <p:cNvPr id="176131" name="Rectangle 3" descr="30%"/>
          <p:cNvSpPr>
            <a:spLocks noGrp="1" noChangeArrowheads="1"/>
          </p:cNvSpPr>
          <p:nvPr>
            <p:ph type="body" idx="1"/>
          </p:nvPr>
        </p:nvSpPr>
        <p:spPr>
          <a:xfrm>
            <a:off x="457200" y="1600200"/>
            <a:ext cx="8229600" cy="2260600"/>
          </a:xfrm>
          <a:solidFill>
            <a:schemeClr val="accent3">
              <a:lumMod val="20000"/>
              <a:lumOff val="80000"/>
            </a:schemeClr>
          </a:solidFill>
        </p:spPr>
        <p:txBody>
          <a:bodyPr/>
          <a:lstStyle/>
          <a:p>
            <a:pPr eaLnBrk="1" hangingPunct="1"/>
            <a:r>
              <a:rPr lang="es-ES" sz="2400" b="1" dirty="0" err="1" smtClean="0">
                <a:solidFill>
                  <a:srgbClr val="C00000"/>
                </a:solidFill>
              </a:rPr>
              <a:t>Succinato</a:t>
            </a:r>
            <a:r>
              <a:rPr lang="es-ES" sz="2400" b="1" dirty="0" smtClean="0">
                <a:solidFill>
                  <a:srgbClr val="C00000"/>
                </a:solidFill>
              </a:rPr>
              <a:t>-coenzima Q </a:t>
            </a:r>
            <a:r>
              <a:rPr lang="es-ES" sz="2400" b="1" dirty="0" err="1" smtClean="0">
                <a:solidFill>
                  <a:srgbClr val="C00000"/>
                </a:solidFill>
              </a:rPr>
              <a:t>oxidorreductasa</a:t>
            </a:r>
            <a:r>
              <a:rPr lang="es-ES" sz="2400" b="1" dirty="0" smtClean="0">
                <a:solidFill>
                  <a:srgbClr val="C00000"/>
                </a:solidFill>
              </a:rPr>
              <a:t> (E)</a:t>
            </a:r>
          </a:p>
          <a:p>
            <a:pPr eaLnBrk="1" hangingPunct="1"/>
            <a:r>
              <a:rPr lang="es-ES" sz="2400" b="1" dirty="0" smtClean="0">
                <a:solidFill>
                  <a:srgbClr val="00B050"/>
                </a:solidFill>
              </a:rPr>
              <a:t>Coenzima: FAD</a:t>
            </a:r>
          </a:p>
          <a:p>
            <a:pPr eaLnBrk="1" hangingPunct="1"/>
            <a:r>
              <a:rPr lang="es-ES" sz="2400" b="1" dirty="0" smtClean="0">
                <a:solidFill>
                  <a:srgbClr val="5A0EE2"/>
                </a:solidFill>
              </a:rPr>
              <a:t>Proteínas </a:t>
            </a:r>
            <a:r>
              <a:rPr lang="es-ES" sz="2400" b="1" dirty="0" err="1" smtClean="0">
                <a:solidFill>
                  <a:srgbClr val="5A0EE2"/>
                </a:solidFill>
              </a:rPr>
              <a:t>ferrosulfuradas</a:t>
            </a:r>
            <a:endParaRPr lang="es-ES" sz="2400" b="1" dirty="0" smtClean="0">
              <a:solidFill>
                <a:srgbClr val="5A0EE2"/>
              </a:solidFill>
            </a:endParaRPr>
          </a:p>
          <a:p>
            <a:pPr eaLnBrk="1" hangingPunct="1"/>
            <a:r>
              <a:rPr lang="es-ES" sz="2400" b="1" dirty="0" smtClean="0"/>
              <a:t>Transfiere equivalentes de reducción desde </a:t>
            </a:r>
            <a:r>
              <a:rPr lang="es-ES" sz="2400" b="1" dirty="0" err="1" smtClean="0"/>
              <a:t>succinato</a:t>
            </a:r>
            <a:r>
              <a:rPr lang="es-ES" sz="2400" b="1" dirty="0" smtClean="0"/>
              <a:t> a la coenzima Q</a:t>
            </a:r>
          </a:p>
          <a:p>
            <a:pPr eaLnBrk="1" hangingPunct="1"/>
            <a:endParaRPr lang="es-ES" sz="2400" b="1" dirty="0" smtClean="0"/>
          </a:p>
          <a:p>
            <a:pPr eaLnBrk="1" hangingPunct="1">
              <a:buFontTx/>
              <a:buNone/>
            </a:pPr>
            <a:endParaRPr lang="es-ES" sz="2400" b="1" baseline="-25000" dirty="0" smtClean="0"/>
          </a:p>
          <a:p>
            <a:pPr eaLnBrk="1" hangingPunct="1">
              <a:buFontTx/>
              <a:buNone/>
            </a:pPr>
            <a:endParaRPr lang="es-ES" sz="2400" b="1" baseline="-25000" dirty="0" smtClean="0"/>
          </a:p>
        </p:txBody>
      </p:sp>
      <p:sp>
        <p:nvSpPr>
          <p:cNvPr id="33796" name="Text Box 4"/>
          <p:cNvSpPr txBox="1">
            <a:spLocks noChangeArrowheads="1"/>
          </p:cNvSpPr>
          <p:nvPr/>
        </p:nvSpPr>
        <p:spPr bwMode="auto">
          <a:xfrm>
            <a:off x="1403350" y="4076700"/>
            <a:ext cx="6913563" cy="366713"/>
          </a:xfrm>
          <a:prstGeom prst="rect">
            <a:avLst/>
          </a:prstGeom>
          <a:noFill/>
          <a:ln w="9525">
            <a:noFill/>
            <a:miter lim="800000"/>
            <a:headEnd/>
            <a:tailEnd/>
          </a:ln>
        </p:spPr>
        <p:txBody>
          <a:bodyPr>
            <a:spAutoFit/>
          </a:bodyPr>
          <a:lstStyle/>
          <a:p>
            <a:pPr>
              <a:spcBef>
                <a:spcPct val="50000"/>
              </a:spcBef>
            </a:pPr>
            <a:endParaRPr lang="es-MX"/>
          </a:p>
        </p:txBody>
      </p:sp>
      <p:sp>
        <p:nvSpPr>
          <p:cNvPr id="176133" name="Text Box 5"/>
          <p:cNvSpPr txBox="1">
            <a:spLocks noChangeArrowheads="1"/>
          </p:cNvSpPr>
          <p:nvPr/>
        </p:nvSpPr>
        <p:spPr bwMode="auto">
          <a:xfrm>
            <a:off x="539750" y="4005263"/>
            <a:ext cx="7956550" cy="2788456"/>
          </a:xfrm>
          <a:prstGeom prst="rect">
            <a:avLst/>
          </a:prstGeom>
          <a:solidFill>
            <a:srgbClr val="FBFDA1"/>
          </a:solidFill>
          <a:ln w="9525">
            <a:noFill/>
            <a:miter lim="800000"/>
            <a:headEnd/>
            <a:tailEnd/>
          </a:ln>
        </p:spPr>
        <p:txBody>
          <a:bodyPr>
            <a:spAutoFit/>
          </a:bodyPr>
          <a:lstStyle/>
          <a:p>
            <a:pPr>
              <a:spcBef>
                <a:spcPct val="20000"/>
              </a:spcBef>
            </a:pPr>
            <a:r>
              <a:rPr lang="es-ES" sz="2400" b="1" dirty="0" err="1"/>
              <a:t>Succinato</a:t>
            </a:r>
            <a:r>
              <a:rPr lang="es-ES" sz="2400" b="1" dirty="0"/>
              <a:t> + </a:t>
            </a:r>
            <a:r>
              <a:rPr lang="es-ES" sz="2400" b="1" dirty="0" smtClean="0">
                <a:solidFill>
                  <a:srgbClr val="C00000"/>
                </a:solidFill>
              </a:rPr>
              <a:t>E-</a:t>
            </a:r>
            <a:r>
              <a:rPr lang="es-ES" sz="2400" b="1" dirty="0" smtClean="0">
                <a:solidFill>
                  <a:srgbClr val="00B050"/>
                </a:solidFill>
              </a:rPr>
              <a:t>FAD</a:t>
            </a:r>
            <a:r>
              <a:rPr lang="es-ES" sz="2400" b="1" dirty="0" smtClean="0"/>
              <a:t>			</a:t>
            </a:r>
            <a:r>
              <a:rPr lang="es-ES" sz="2400" b="1" dirty="0" err="1" smtClean="0"/>
              <a:t>Fumarato</a:t>
            </a:r>
            <a:r>
              <a:rPr lang="es-ES" sz="2400" b="1" dirty="0" smtClean="0"/>
              <a:t> </a:t>
            </a:r>
            <a:r>
              <a:rPr lang="es-ES" sz="2400" b="1" dirty="0"/>
              <a:t>+ </a:t>
            </a:r>
            <a:r>
              <a:rPr lang="es-ES" sz="2400" b="1" dirty="0">
                <a:solidFill>
                  <a:srgbClr val="FF0000"/>
                </a:solidFill>
              </a:rPr>
              <a:t>E</a:t>
            </a:r>
            <a:r>
              <a:rPr lang="es-ES" sz="2400" b="1" dirty="0"/>
              <a:t>-</a:t>
            </a:r>
            <a:r>
              <a:rPr lang="es-ES" sz="2400" b="1" dirty="0">
                <a:solidFill>
                  <a:srgbClr val="00B050"/>
                </a:solidFill>
              </a:rPr>
              <a:t>FADH</a:t>
            </a:r>
            <a:r>
              <a:rPr lang="es-ES" sz="2400" b="1" baseline="-25000" dirty="0">
                <a:solidFill>
                  <a:srgbClr val="00B050"/>
                </a:solidFill>
              </a:rPr>
              <a:t>2</a:t>
            </a:r>
          </a:p>
          <a:p>
            <a:pPr>
              <a:spcBef>
                <a:spcPct val="20000"/>
              </a:spcBef>
            </a:pPr>
            <a:endParaRPr lang="es-ES" sz="2400" b="1" dirty="0"/>
          </a:p>
          <a:p>
            <a:pPr>
              <a:spcBef>
                <a:spcPct val="20000"/>
              </a:spcBef>
            </a:pPr>
            <a:r>
              <a:rPr lang="es-ES" sz="2400" b="1" dirty="0">
                <a:solidFill>
                  <a:srgbClr val="C00000"/>
                </a:solidFill>
              </a:rPr>
              <a:t>E-</a:t>
            </a:r>
            <a:r>
              <a:rPr lang="es-ES" sz="2400" b="1" dirty="0">
                <a:solidFill>
                  <a:srgbClr val="00B050"/>
                </a:solidFill>
              </a:rPr>
              <a:t>FADH</a:t>
            </a:r>
            <a:r>
              <a:rPr lang="es-ES" sz="2400" b="1" baseline="-25000" dirty="0">
                <a:solidFill>
                  <a:srgbClr val="00B050"/>
                </a:solidFill>
              </a:rPr>
              <a:t>2</a:t>
            </a:r>
            <a:r>
              <a:rPr lang="es-ES" sz="2400" b="1" baseline="-25000" dirty="0"/>
              <a:t> </a:t>
            </a:r>
            <a:r>
              <a:rPr lang="es-ES" sz="2400" b="1" dirty="0"/>
              <a:t> + </a:t>
            </a:r>
            <a:r>
              <a:rPr lang="es-ES" sz="2400" b="1" dirty="0" err="1">
                <a:solidFill>
                  <a:srgbClr val="5A0EE2"/>
                </a:solidFill>
              </a:rPr>
              <a:t>Prot</a:t>
            </a:r>
            <a:r>
              <a:rPr lang="es-ES" sz="2400" b="1" dirty="0">
                <a:solidFill>
                  <a:srgbClr val="5A0EE2"/>
                </a:solidFill>
              </a:rPr>
              <a:t>-Fe</a:t>
            </a:r>
            <a:r>
              <a:rPr lang="es-ES" sz="2400" b="1" baseline="30000" dirty="0">
                <a:solidFill>
                  <a:srgbClr val="5A0EE2"/>
                </a:solidFill>
              </a:rPr>
              <a:t>+++</a:t>
            </a:r>
            <a:r>
              <a:rPr lang="es-ES" sz="2400" b="1" dirty="0">
                <a:solidFill>
                  <a:srgbClr val="5A0EE2"/>
                </a:solidFill>
              </a:rPr>
              <a:t>         </a:t>
            </a:r>
            <a:r>
              <a:rPr lang="es-ES" sz="2400" b="1" dirty="0" smtClean="0"/>
              <a:t>		</a:t>
            </a:r>
            <a:r>
              <a:rPr lang="es-ES" sz="2400" b="1" dirty="0" smtClean="0">
                <a:solidFill>
                  <a:srgbClr val="FF0000"/>
                </a:solidFill>
              </a:rPr>
              <a:t>E</a:t>
            </a:r>
            <a:r>
              <a:rPr lang="es-ES" sz="2400" b="1" dirty="0" smtClean="0"/>
              <a:t>-FAD  </a:t>
            </a:r>
            <a:r>
              <a:rPr lang="es-ES" sz="2400" b="1" dirty="0"/>
              <a:t>+ </a:t>
            </a:r>
            <a:r>
              <a:rPr lang="es-ES" sz="2400" b="1" dirty="0" err="1">
                <a:solidFill>
                  <a:srgbClr val="B907A4"/>
                </a:solidFill>
              </a:rPr>
              <a:t>Prot</a:t>
            </a:r>
            <a:r>
              <a:rPr lang="es-ES" sz="2400" b="1" dirty="0">
                <a:solidFill>
                  <a:srgbClr val="B907A4"/>
                </a:solidFill>
              </a:rPr>
              <a:t>-Fe</a:t>
            </a:r>
            <a:r>
              <a:rPr lang="es-ES" sz="2400" b="1" baseline="30000" dirty="0">
                <a:solidFill>
                  <a:srgbClr val="B907A4"/>
                </a:solidFill>
              </a:rPr>
              <a:t>++ </a:t>
            </a:r>
          </a:p>
          <a:p>
            <a:pPr>
              <a:spcBef>
                <a:spcPct val="20000"/>
              </a:spcBef>
            </a:pPr>
            <a:endParaRPr lang="es-ES" sz="2400" b="1" dirty="0"/>
          </a:p>
          <a:p>
            <a:pPr>
              <a:spcBef>
                <a:spcPct val="20000"/>
              </a:spcBef>
            </a:pPr>
            <a:r>
              <a:rPr lang="es-ES" sz="2400" b="1" dirty="0" err="1">
                <a:solidFill>
                  <a:srgbClr val="B907A4"/>
                </a:solidFill>
              </a:rPr>
              <a:t>Prot</a:t>
            </a:r>
            <a:r>
              <a:rPr lang="es-ES" sz="2400" b="1" dirty="0">
                <a:solidFill>
                  <a:srgbClr val="B907A4"/>
                </a:solidFill>
              </a:rPr>
              <a:t>-Fe</a:t>
            </a:r>
            <a:r>
              <a:rPr lang="es-ES" sz="2400" b="1" baseline="30000" dirty="0">
                <a:solidFill>
                  <a:srgbClr val="B907A4"/>
                </a:solidFill>
              </a:rPr>
              <a:t>++</a:t>
            </a:r>
            <a:r>
              <a:rPr lang="es-ES" dirty="0">
                <a:solidFill>
                  <a:srgbClr val="B907A4"/>
                </a:solidFill>
              </a:rPr>
              <a:t>  </a:t>
            </a:r>
            <a:r>
              <a:rPr lang="es-ES" dirty="0"/>
              <a:t>+  </a:t>
            </a:r>
            <a:r>
              <a:rPr lang="es-ES" sz="2400" b="1" dirty="0" err="1">
                <a:solidFill>
                  <a:schemeClr val="accent6">
                    <a:lumMod val="50000"/>
                  </a:schemeClr>
                </a:solidFill>
              </a:rPr>
              <a:t>CoQ</a:t>
            </a:r>
            <a:r>
              <a:rPr lang="es-ES" sz="2400" b="1" dirty="0">
                <a:solidFill>
                  <a:schemeClr val="accent6">
                    <a:lumMod val="50000"/>
                  </a:schemeClr>
                </a:solidFill>
              </a:rPr>
              <a:t>  </a:t>
            </a:r>
            <a:r>
              <a:rPr lang="es-ES" sz="2400" b="1" dirty="0"/>
              <a:t>                   </a:t>
            </a:r>
            <a:r>
              <a:rPr lang="es-ES" sz="2400" b="1" dirty="0" smtClean="0"/>
              <a:t>		</a:t>
            </a:r>
            <a:r>
              <a:rPr lang="es-ES" sz="2400" b="1" dirty="0" err="1" smtClean="0"/>
              <a:t>Prot</a:t>
            </a:r>
            <a:r>
              <a:rPr lang="es-ES" sz="2400" b="1" dirty="0" smtClean="0"/>
              <a:t>-Fe</a:t>
            </a:r>
            <a:r>
              <a:rPr lang="es-ES" sz="2400" b="1" baseline="30000" dirty="0"/>
              <a:t>+++</a:t>
            </a:r>
            <a:r>
              <a:rPr lang="es-ES" sz="2400" b="1" dirty="0"/>
              <a:t>   +  </a:t>
            </a:r>
            <a:r>
              <a:rPr lang="es-ES" sz="2400" b="1" dirty="0">
                <a:solidFill>
                  <a:schemeClr val="accent6">
                    <a:lumMod val="50000"/>
                  </a:schemeClr>
                </a:solidFill>
              </a:rPr>
              <a:t>CoQH</a:t>
            </a:r>
            <a:r>
              <a:rPr lang="es-ES" sz="2400" b="1" baseline="-25000" dirty="0">
                <a:solidFill>
                  <a:schemeClr val="accent6">
                    <a:lumMod val="50000"/>
                  </a:schemeClr>
                </a:solidFill>
              </a:rPr>
              <a:t>2</a:t>
            </a:r>
          </a:p>
          <a:p>
            <a:pPr>
              <a:spcBef>
                <a:spcPct val="50000"/>
              </a:spcBef>
            </a:pPr>
            <a:endParaRPr lang="es-ES" sz="2400" b="1" dirty="0"/>
          </a:p>
        </p:txBody>
      </p:sp>
      <p:sp>
        <p:nvSpPr>
          <p:cNvPr id="33798" name="Line 6"/>
          <p:cNvSpPr>
            <a:spLocks noChangeShapeType="1"/>
          </p:cNvSpPr>
          <p:nvPr/>
        </p:nvSpPr>
        <p:spPr bwMode="auto">
          <a:xfrm>
            <a:off x="3643306" y="4286256"/>
            <a:ext cx="647700" cy="0"/>
          </a:xfrm>
          <a:prstGeom prst="line">
            <a:avLst/>
          </a:prstGeom>
          <a:noFill/>
          <a:ln w="31750">
            <a:solidFill>
              <a:schemeClr val="tx1"/>
            </a:solidFill>
            <a:round/>
            <a:headEnd/>
            <a:tailEnd type="triangle" w="med" len="med"/>
          </a:ln>
        </p:spPr>
        <p:txBody>
          <a:bodyPr/>
          <a:lstStyle/>
          <a:p>
            <a:endParaRPr lang="es-AR"/>
          </a:p>
        </p:txBody>
      </p:sp>
      <p:sp>
        <p:nvSpPr>
          <p:cNvPr id="33799" name="Line 7"/>
          <p:cNvSpPr>
            <a:spLocks noChangeShapeType="1"/>
          </p:cNvSpPr>
          <p:nvPr/>
        </p:nvSpPr>
        <p:spPr bwMode="auto">
          <a:xfrm>
            <a:off x="3857620" y="5214950"/>
            <a:ext cx="647700" cy="0"/>
          </a:xfrm>
          <a:prstGeom prst="line">
            <a:avLst/>
          </a:prstGeom>
          <a:noFill/>
          <a:ln w="31750">
            <a:solidFill>
              <a:schemeClr val="tx1"/>
            </a:solidFill>
            <a:round/>
            <a:headEnd/>
            <a:tailEnd type="triangle" w="med" len="med"/>
          </a:ln>
        </p:spPr>
        <p:txBody>
          <a:bodyPr/>
          <a:lstStyle/>
          <a:p>
            <a:endParaRPr lang="es-AR"/>
          </a:p>
        </p:txBody>
      </p:sp>
      <p:sp>
        <p:nvSpPr>
          <p:cNvPr id="33800" name="Line 8"/>
          <p:cNvSpPr>
            <a:spLocks noChangeShapeType="1"/>
          </p:cNvSpPr>
          <p:nvPr/>
        </p:nvSpPr>
        <p:spPr bwMode="auto">
          <a:xfrm>
            <a:off x="3714744" y="6000768"/>
            <a:ext cx="647700" cy="0"/>
          </a:xfrm>
          <a:prstGeom prst="line">
            <a:avLst/>
          </a:prstGeom>
          <a:noFill/>
          <a:ln w="31750">
            <a:solidFill>
              <a:schemeClr val="tx1"/>
            </a:solidFill>
            <a:round/>
            <a:headEnd/>
            <a:tailEnd type="triangle" w="med" len="med"/>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box(in)">
                                      <p:cBhvr>
                                        <p:cTn id="7" dur="500"/>
                                        <p:tgtEl>
                                          <p:spTgt spid="176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6131">
                                            <p:bg/>
                                          </p:spTgt>
                                        </p:tgtEl>
                                        <p:attrNameLst>
                                          <p:attrName>style.visibility</p:attrName>
                                        </p:attrNameLst>
                                      </p:cBhvr>
                                      <p:to>
                                        <p:strVal val="visible"/>
                                      </p:to>
                                    </p:set>
                                    <p:animEffect transition="in" filter="checkerboard(across)">
                                      <p:cBhvr>
                                        <p:cTn id="12" dur="500"/>
                                        <p:tgtEl>
                                          <p:spTgt spid="176131">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6131">
                                            <p:txEl>
                                              <p:pRg st="0" end="0"/>
                                            </p:txEl>
                                          </p:spTgt>
                                        </p:tgtEl>
                                        <p:attrNameLst>
                                          <p:attrName>style.visibility</p:attrName>
                                        </p:attrNameLst>
                                      </p:cBhvr>
                                      <p:to>
                                        <p:strVal val="visible"/>
                                      </p:to>
                                    </p:set>
                                    <p:animEffect transition="in" filter="checkerboard(across)">
                                      <p:cBhvr>
                                        <p:cTn id="17" dur="500"/>
                                        <p:tgtEl>
                                          <p:spTgt spid="17613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6131">
                                            <p:txEl>
                                              <p:pRg st="1" end="1"/>
                                            </p:txEl>
                                          </p:spTgt>
                                        </p:tgtEl>
                                        <p:attrNameLst>
                                          <p:attrName>style.visibility</p:attrName>
                                        </p:attrNameLst>
                                      </p:cBhvr>
                                      <p:to>
                                        <p:strVal val="visible"/>
                                      </p:to>
                                    </p:set>
                                    <p:animEffect transition="in" filter="checkerboard(across)">
                                      <p:cBhvr>
                                        <p:cTn id="22" dur="500"/>
                                        <p:tgtEl>
                                          <p:spTgt spid="176131">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6131">
                                            <p:txEl>
                                              <p:pRg st="2" end="2"/>
                                            </p:txEl>
                                          </p:spTgt>
                                        </p:tgtEl>
                                        <p:attrNameLst>
                                          <p:attrName>style.visibility</p:attrName>
                                        </p:attrNameLst>
                                      </p:cBhvr>
                                      <p:to>
                                        <p:strVal val="visible"/>
                                      </p:to>
                                    </p:set>
                                    <p:animEffect transition="in" filter="checkerboard(across)">
                                      <p:cBhvr>
                                        <p:cTn id="27" dur="500"/>
                                        <p:tgtEl>
                                          <p:spTgt spid="17613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6131">
                                            <p:txEl>
                                              <p:pRg st="3" end="3"/>
                                            </p:txEl>
                                          </p:spTgt>
                                        </p:tgtEl>
                                        <p:attrNameLst>
                                          <p:attrName>style.visibility</p:attrName>
                                        </p:attrNameLst>
                                      </p:cBhvr>
                                      <p:to>
                                        <p:strVal val="visible"/>
                                      </p:to>
                                    </p:set>
                                    <p:animEffect transition="in" filter="checkerboard(across)">
                                      <p:cBhvr>
                                        <p:cTn id="32" dur="500"/>
                                        <p:tgtEl>
                                          <p:spTgt spid="176131">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6133"/>
                                        </p:tgtEl>
                                        <p:attrNameLst>
                                          <p:attrName>style.visibility</p:attrName>
                                        </p:attrNameLst>
                                      </p:cBhvr>
                                      <p:to>
                                        <p:strVal val="visible"/>
                                      </p:to>
                                    </p:set>
                                    <p:animEffect transition="in" filter="wipe(down)">
                                      <p:cBhvr>
                                        <p:cTn id="37" dur="500"/>
                                        <p:tgtEl>
                                          <p:spTgt spid="176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animBg="1"/>
      <p:bldP spid="176131" grpId="0" build="p" animBg="1"/>
      <p:bldP spid="1761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84" name="Rectangle 44"/>
          <p:cNvSpPr>
            <a:spLocks noChangeArrowheads="1"/>
          </p:cNvSpPr>
          <p:nvPr/>
        </p:nvSpPr>
        <p:spPr bwMode="auto">
          <a:xfrm>
            <a:off x="0" y="2492375"/>
            <a:ext cx="9144000" cy="2089150"/>
          </a:xfrm>
          <a:prstGeom prst="rect">
            <a:avLst/>
          </a:prstGeom>
          <a:solidFill>
            <a:srgbClr val="E7E7E7"/>
          </a:solidFill>
          <a:ln w="38100">
            <a:noFill/>
            <a:miter lim="800000"/>
            <a:headEnd/>
            <a:tailEnd/>
          </a:ln>
        </p:spPr>
        <p:txBody>
          <a:bodyPr wrap="none" anchor="ctr"/>
          <a:lstStyle/>
          <a:p>
            <a:endParaRPr lang="es-PE"/>
          </a:p>
        </p:txBody>
      </p:sp>
      <p:sp>
        <p:nvSpPr>
          <p:cNvPr id="138242" name="Rectangle 2"/>
          <p:cNvSpPr>
            <a:spLocks noGrp="1" noChangeArrowheads="1"/>
          </p:cNvSpPr>
          <p:nvPr>
            <p:ph type="title"/>
          </p:nvPr>
        </p:nvSpPr>
        <p:spPr>
          <a:gradFill rotWithShape="1">
            <a:gsLst>
              <a:gs pos="0">
                <a:srgbClr val="716E02"/>
              </a:gs>
              <a:gs pos="50000">
                <a:srgbClr val="F4EE04"/>
              </a:gs>
              <a:gs pos="100000">
                <a:srgbClr val="716E02"/>
              </a:gs>
            </a:gsLst>
            <a:lin ang="5400000" scaled="1"/>
          </a:gradFill>
          <a:ln>
            <a:solidFill>
              <a:schemeClr val="accent2"/>
            </a:solidFill>
          </a:ln>
        </p:spPr>
        <p:txBody>
          <a:bodyPr/>
          <a:lstStyle/>
          <a:p>
            <a:pPr eaLnBrk="1" hangingPunct="1"/>
            <a:r>
              <a:rPr lang="es-ES" sz="3200" b="1" dirty="0" smtClean="0"/>
              <a:t>Camino de los electrones desde </a:t>
            </a:r>
            <a:br>
              <a:rPr lang="es-ES" sz="3200" b="1" dirty="0" smtClean="0"/>
            </a:br>
            <a:r>
              <a:rPr lang="es-ES" sz="3200" b="1" dirty="0" smtClean="0"/>
              <a:t>el Complejo III al O</a:t>
            </a:r>
            <a:r>
              <a:rPr lang="es-ES" sz="3200" b="1" baseline="-25000" dirty="0" smtClean="0"/>
              <a:t>2</a:t>
            </a:r>
          </a:p>
        </p:txBody>
      </p:sp>
      <p:pic>
        <p:nvPicPr>
          <p:cNvPr id="35844" name="Picture 4" descr="sp5282"/>
          <p:cNvPicPr>
            <a:picLocks noGrp="1" noChangeAspect="1" noChangeArrowheads="1"/>
          </p:cNvPicPr>
          <p:nvPr>
            <p:ph sz="half" idx="1"/>
          </p:nvPr>
        </p:nvPicPr>
        <p:blipFill>
          <a:blip r:embed="rId2">
            <a:lum bright="-24000" contrast="24000"/>
          </a:blip>
          <a:srcRect/>
          <a:stretch>
            <a:fillRect/>
          </a:stretch>
        </p:blipFill>
        <p:spPr>
          <a:xfrm>
            <a:off x="457200" y="3141663"/>
            <a:ext cx="4038600" cy="1198562"/>
          </a:xfrm>
          <a:noFill/>
        </p:spPr>
      </p:pic>
      <p:pic>
        <p:nvPicPr>
          <p:cNvPr id="35845" name="Picture 8" descr="sp5282"/>
          <p:cNvPicPr>
            <a:picLocks noGrp="1" noChangeAspect="1" noChangeArrowheads="1"/>
          </p:cNvPicPr>
          <p:nvPr>
            <p:ph sz="quarter" idx="2"/>
          </p:nvPr>
        </p:nvPicPr>
        <p:blipFill>
          <a:blip r:embed="rId2">
            <a:lum bright="-24000" contrast="24000"/>
          </a:blip>
          <a:srcRect r="19733" b="-5482"/>
          <a:stretch>
            <a:fillRect/>
          </a:stretch>
        </p:blipFill>
        <p:spPr>
          <a:xfrm>
            <a:off x="3851275" y="3141663"/>
            <a:ext cx="3241675" cy="1295400"/>
          </a:xfrm>
          <a:noFill/>
        </p:spPr>
      </p:pic>
      <p:sp>
        <p:nvSpPr>
          <p:cNvPr id="35846" name="Text Box 6"/>
          <p:cNvSpPr txBox="1">
            <a:spLocks noChangeArrowheads="1"/>
          </p:cNvSpPr>
          <p:nvPr/>
        </p:nvSpPr>
        <p:spPr bwMode="auto">
          <a:xfrm>
            <a:off x="107950" y="3141663"/>
            <a:ext cx="1008063" cy="366712"/>
          </a:xfrm>
          <a:prstGeom prst="rect">
            <a:avLst/>
          </a:prstGeom>
          <a:solidFill>
            <a:srgbClr val="E4E4E4"/>
          </a:solidFill>
          <a:ln w="9525">
            <a:noFill/>
            <a:miter lim="800000"/>
            <a:headEnd/>
            <a:tailEnd/>
          </a:ln>
        </p:spPr>
        <p:txBody>
          <a:bodyPr>
            <a:spAutoFit/>
          </a:bodyPr>
          <a:lstStyle/>
          <a:p>
            <a:pPr algn="ctr">
              <a:spcBef>
                <a:spcPct val="50000"/>
              </a:spcBef>
            </a:pPr>
            <a:r>
              <a:rPr lang="es-ES" b="1"/>
              <a:t>CoQH</a:t>
            </a:r>
            <a:r>
              <a:rPr lang="es-ES" b="1" baseline="-25000"/>
              <a:t>2</a:t>
            </a:r>
            <a:endParaRPr lang="es-ES" b="1"/>
          </a:p>
        </p:txBody>
      </p:sp>
      <p:sp>
        <p:nvSpPr>
          <p:cNvPr id="35847" name="Text Box 7"/>
          <p:cNvSpPr txBox="1">
            <a:spLocks noChangeArrowheads="1"/>
          </p:cNvSpPr>
          <p:nvPr/>
        </p:nvSpPr>
        <p:spPr bwMode="auto">
          <a:xfrm>
            <a:off x="322263" y="4076700"/>
            <a:ext cx="720725" cy="366713"/>
          </a:xfrm>
          <a:prstGeom prst="rect">
            <a:avLst/>
          </a:prstGeom>
          <a:solidFill>
            <a:srgbClr val="E4E4E4"/>
          </a:solidFill>
          <a:ln w="9525">
            <a:noFill/>
            <a:miter lim="800000"/>
            <a:headEnd/>
            <a:tailEnd/>
          </a:ln>
        </p:spPr>
        <p:txBody>
          <a:bodyPr>
            <a:spAutoFit/>
          </a:bodyPr>
          <a:lstStyle/>
          <a:p>
            <a:pPr>
              <a:spcBef>
                <a:spcPct val="50000"/>
              </a:spcBef>
            </a:pPr>
            <a:r>
              <a:rPr lang="es-ES" b="1"/>
              <a:t>CoQ</a:t>
            </a:r>
          </a:p>
        </p:txBody>
      </p:sp>
      <p:pic>
        <p:nvPicPr>
          <p:cNvPr id="35848" name="Picture 10" descr="sp5282"/>
          <p:cNvPicPr>
            <a:picLocks noGrp="1" noChangeAspect="1" noChangeArrowheads="1"/>
          </p:cNvPicPr>
          <p:nvPr>
            <p:ph sz="quarter" idx="3"/>
          </p:nvPr>
        </p:nvPicPr>
        <p:blipFill>
          <a:blip r:embed="rId2">
            <a:lum bright="-24000" contrast="24000"/>
          </a:blip>
          <a:srcRect l="53381" b="-5481"/>
          <a:stretch>
            <a:fillRect/>
          </a:stretch>
        </p:blipFill>
        <p:spPr>
          <a:xfrm>
            <a:off x="7081838" y="3141663"/>
            <a:ext cx="1882775" cy="1295400"/>
          </a:xfrm>
          <a:noFill/>
        </p:spPr>
      </p:pic>
      <p:sp>
        <p:nvSpPr>
          <p:cNvPr id="35849" name="Oval 12"/>
          <p:cNvSpPr>
            <a:spLocks noChangeArrowheads="1"/>
          </p:cNvSpPr>
          <p:nvPr/>
        </p:nvSpPr>
        <p:spPr bwMode="auto">
          <a:xfrm>
            <a:off x="1485900" y="3500438"/>
            <a:ext cx="1009650" cy="576262"/>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b</a:t>
            </a:r>
            <a:r>
              <a:rPr lang="es-ES" b="1" baseline="-25000">
                <a:solidFill>
                  <a:srgbClr val="3366FF"/>
                </a:solidFill>
              </a:rPr>
              <a:t>566</a:t>
            </a:r>
            <a:endParaRPr lang="es-ES" b="1">
              <a:solidFill>
                <a:srgbClr val="3366FF"/>
              </a:solidFill>
            </a:endParaRPr>
          </a:p>
        </p:txBody>
      </p:sp>
      <p:sp>
        <p:nvSpPr>
          <p:cNvPr id="35850" name="Text Box 13"/>
          <p:cNvSpPr txBox="1">
            <a:spLocks noChangeArrowheads="1"/>
          </p:cNvSpPr>
          <p:nvPr/>
        </p:nvSpPr>
        <p:spPr bwMode="auto">
          <a:xfrm>
            <a:off x="169227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1" name="Text Box 14"/>
          <p:cNvSpPr txBox="1">
            <a:spLocks noChangeArrowheads="1"/>
          </p:cNvSpPr>
          <p:nvPr/>
        </p:nvSpPr>
        <p:spPr bwMode="auto">
          <a:xfrm>
            <a:off x="507682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2" name="Text Box 15"/>
          <p:cNvSpPr txBox="1">
            <a:spLocks noChangeArrowheads="1"/>
          </p:cNvSpPr>
          <p:nvPr/>
        </p:nvSpPr>
        <p:spPr bwMode="auto">
          <a:xfrm>
            <a:off x="2771775" y="3141663"/>
            <a:ext cx="720725" cy="366712"/>
          </a:xfrm>
          <a:prstGeom prst="rect">
            <a:avLst/>
          </a:prstGeom>
          <a:solidFill>
            <a:srgbClr val="E4E4E4"/>
          </a:solidFill>
          <a:ln w="9525">
            <a:noFill/>
            <a:miter lim="800000"/>
            <a:headEnd/>
            <a:tailEnd/>
          </a:ln>
        </p:spPr>
        <p:txBody>
          <a:bodyPr>
            <a:spAutoFit/>
          </a:bodyPr>
          <a:lstStyle/>
          <a:p>
            <a:pPr>
              <a:spcBef>
                <a:spcPct val="50000"/>
              </a:spcBef>
            </a:pPr>
            <a:r>
              <a:rPr lang="es-ES" b="1"/>
              <a:t>Fe</a:t>
            </a:r>
            <a:r>
              <a:rPr lang="es-ES" b="1" baseline="30000"/>
              <a:t>++</a:t>
            </a:r>
            <a:endParaRPr lang="es-ES" b="1"/>
          </a:p>
        </p:txBody>
      </p:sp>
      <p:sp>
        <p:nvSpPr>
          <p:cNvPr id="35853" name="Text Box 16"/>
          <p:cNvSpPr txBox="1">
            <a:spLocks noChangeArrowheads="1"/>
          </p:cNvSpPr>
          <p:nvPr/>
        </p:nvSpPr>
        <p:spPr bwMode="auto">
          <a:xfrm>
            <a:off x="385127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4" name="Text Box 17"/>
          <p:cNvSpPr txBox="1">
            <a:spLocks noChangeArrowheads="1"/>
          </p:cNvSpPr>
          <p:nvPr/>
        </p:nvSpPr>
        <p:spPr bwMode="auto">
          <a:xfrm>
            <a:off x="615632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5" name="Text Box 18"/>
          <p:cNvSpPr txBox="1">
            <a:spLocks noChangeArrowheads="1"/>
          </p:cNvSpPr>
          <p:nvPr/>
        </p:nvSpPr>
        <p:spPr bwMode="auto">
          <a:xfrm>
            <a:off x="1692275"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6" name="Text Box 19"/>
          <p:cNvSpPr txBox="1">
            <a:spLocks noChangeArrowheads="1"/>
          </p:cNvSpPr>
          <p:nvPr/>
        </p:nvSpPr>
        <p:spPr bwMode="auto">
          <a:xfrm>
            <a:off x="284321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7" name="Text Box 20"/>
          <p:cNvSpPr txBox="1">
            <a:spLocks noChangeArrowheads="1"/>
          </p:cNvSpPr>
          <p:nvPr/>
        </p:nvSpPr>
        <p:spPr bwMode="auto">
          <a:xfrm>
            <a:off x="3924300"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8" name="Text Box 21"/>
          <p:cNvSpPr txBox="1">
            <a:spLocks noChangeArrowheads="1"/>
          </p:cNvSpPr>
          <p:nvPr/>
        </p:nvSpPr>
        <p:spPr bwMode="auto">
          <a:xfrm>
            <a:off x="514826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59" name="Text Box 22"/>
          <p:cNvSpPr txBox="1">
            <a:spLocks noChangeArrowheads="1"/>
          </p:cNvSpPr>
          <p:nvPr/>
        </p:nvSpPr>
        <p:spPr bwMode="auto">
          <a:xfrm>
            <a:off x="6227763"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0" name="Text Box 23"/>
          <p:cNvSpPr txBox="1">
            <a:spLocks noChangeArrowheads="1"/>
          </p:cNvSpPr>
          <p:nvPr/>
        </p:nvSpPr>
        <p:spPr bwMode="auto">
          <a:xfrm>
            <a:off x="7235825" y="4149725"/>
            <a:ext cx="720725" cy="366713"/>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1" name="Text Box 24"/>
          <p:cNvSpPr txBox="1">
            <a:spLocks noChangeArrowheads="1"/>
          </p:cNvSpPr>
          <p:nvPr/>
        </p:nvSpPr>
        <p:spPr bwMode="auto">
          <a:xfrm>
            <a:off x="7235825" y="3141663"/>
            <a:ext cx="720725" cy="366712"/>
          </a:xfrm>
          <a:prstGeom prst="rect">
            <a:avLst/>
          </a:prstGeom>
          <a:solidFill>
            <a:srgbClr val="E4E4E4"/>
          </a:solidFill>
          <a:ln w="9525">
            <a:noFill/>
            <a:miter lim="800000"/>
            <a:headEnd/>
            <a:tailEnd/>
          </a:ln>
        </p:spPr>
        <p:txBody>
          <a:bodyPr>
            <a:spAutoFit/>
          </a:bodyPr>
          <a:lstStyle/>
          <a:p>
            <a:r>
              <a:rPr lang="es-ES" b="1"/>
              <a:t>Fe</a:t>
            </a:r>
            <a:r>
              <a:rPr lang="es-ES" b="1" baseline="30000"/>
              <a:t>++</a:t>
            </a:r>
            <a:endParaRPr lang="es-ES"/>
          </a:p>
        </p:txBody>
      </p:sp>
      <p:sp>
        <p:nvSpPr>
          <p:cNvPr id="35862" name="Text Box 25"/>
          <p:cNvSpPr txBox="1">
            <a:spLocks noChangeArrowheads="1"/>
          </p:cNvSpPr>
          <p:nvPr/>
        </p:nvSpPr>
        <p:spPr bwMode="auto">
          <a:xfrm>
            <a:off x="7847013" y="2997200"/>
            <a:ext cx="1296987" cy="366713"/>
          </a:xfrm>
          <a:prstGeom prst="rect">
            <a:avLst/>
          </a:prstGeom>
          <a:solidFill>
            <a:srgbClr val="E4E4E4"/>
          </a:solidFill>
          <a:ln w="9525">
            <a:noFill/>
            <a:miter lim="800000"/>
            <a:headEnd/>
            <a:tailEnd/>
          </a:ln>
        </p:spPr>
        <p:txBody>
          <a:bodyPr>
            <a:spAutoFit/>
          </a:bodyPr>
          <a:lstStyle/>
          <a:p>
            <a:pPr>
              <a:spcBef>
                <a:spcPct val="50000"/>
              </a:spcBef>
            </a:pPr>
            <a:r>
              <a:rPr lang="es-ES" b="1">
                <a:solidFill>
                  <a:srgbClr val="F42B0A"/>
                </a:solidFill>
              </a:rPr>
              <a:t>½ O</a:t>
            </a:r>
            <a:r>
              <a:rPr lang="es-ES" b="1" baseline="-25000">
                <a:solidFill>
                  <a:srgbClr val="F42B0A"/>
                </a:solidFill>
              </a:rPr>
              <a:t>2</a:t>
            </a:r>
            <a:r>
              <a:rPr lang="es-ES" b="1">
                <a:solidFill>
                  <a:srgbClr val="F42B0A"/>
                </a:solidFill>
              </a:rPr>
              <a:t> + H</a:t>
            </a:r>
            <a:r>
              <a:rPr lang="es-ES" b="1" baseline="30000">
                <a:solidFill>
                  <a:srgbClr val="F42B0A"/>
                </a:solidFill>
              </a:rPr>
              <a:t>+</a:t>
            </a:r>
            <a:endParaRPr lang="es-ES" b="1">
              <a:solidFill>
                <a:srgbClr val="F42B0A"/>
              </a:solidFill>
            </a:endParaRPr>
          </a:p>
        </p:txBody>
      </p:sp>
      <p:sp>
        <p:nvSpPr>
          <p:cNvPr id="35863" name="Text Box 26"/>
          <p:cNvSpPr txBox="1">
            <a:spLocks noChangeArrowheads="1"/>
          </p:cNvSpPr>
          <p:nvPr/>
        </p:nvSpPr>
        <p:spPr bwMode="auto">
          <a:xfrm>
            <a:off x="8496300" y="4076700"/>
            <a:ext cx="647700" cy="366713"/>
          </a:xfrm>
          <a:prstGeom prst="rect">
            <a:avLst/>
          </a:prstGeom>
          <a:solidFill>
            <a:srgbClr val="E4E4E4"/>
          </a:solidFill>
          <a:ln w="9525">
            <a:noFill/>
            <a:miter lim="800000"/>
            <a:headEnd/>
            <a:tailEnd/>
          </a:ln>
        </p:spPr>
        <p:txBody>
          <a:bodyPr>
            <a:spAutoFit/>
          </a:bodyPr>
          <a:lstStyle/>
          <a:p>
            <a:pPr>
              <a:spcBef>
                <a:spcPct val="50000"/>
              </a:spcBef>
            </a:pPr>
            <a:r>
              <a:rPr lang="es-ES" b="1">
                <a:solidFill>
                  <a:srgbClr val="F42B0A"/>
                </a:solidFill>
              </a:rPr>
              <a:t>H</a:t>
            </a:r>
            <a:r>
              <a:rPr lang="es-ES" b="1" baseline="-25000">
                <a:solidFill>
                  <a:srgbClr val="F42B0A"/>
                </a:solidFill>
              </a:rPr>
              <a:t>2</a:t>
            </a:r>
            <a:r>
              <a:rPr lang="es-ES" b="1">
                <a:solidFill>
                  <a:srgbClr val="F42B0A"/>
                </a:solidFill>
              </a:rPr>
              <a:t>O</a:t>
            </a:r>
          </a:p>
        </p:txBody>
      </p:sp>
      <p:sp>
        <p:nvSpPr>
          <p:cNvPr id="35864" name="Oval 27"/>
          <p:cNvSpPr>
            <a:spLocks noChangeArrowheads="1"/>
          </p:cNvSpPr>
          <p:nvPr/>
        </p:nvSpPr>
        <p:spPr bwMode="auto">
          <a:xfrm>
            <a:off x="2638425" y="3500438"/>
            <a:ext cx="1081088" cy="503237"/>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b</a:t>
            </a:r>
            <a:r>
              <a:rPr lang="es-ES" b="1" baseline="-25000">
                <a:solidFill>
                  <a:srgbClr val="3366FF"/>
                </a:solidFill>
              </a:rPr>
              <a:t>562</a:t>
            </a:r>
            <a:endParaRPr lang="es-ES">
              <a:solidFill>
                <a:srgbClr val="3366FF"/>
              </a:solidFill>
            </a:endParaRPr>
          </a:p>
        </p:txBody>
      </p:sp>
      <p:sp>
        <p:nvSpPr>
          <p:cNvPr id="35865" name="Text Box 28"/>
          <p:cNvSpPr txBox="1">
            <a:spLocks noChangeArrowheads="1"/>
          </p:cNvSpPr>
          <p:nvPr/>
        </p:nvSpPr>
        <p:spPr bwMode="auto">
          <a:xfrm>
            <a:off x="3862388" y="3644900"/>
            <a:ext cx="863600" cy="366713"/>
          </a:xfrm>
          <a:prstGeom prst="rect">
            <a:avLst/>
          </a:prstGeom>
          <a:solidFill>
            <a:srgbClr val="DDDDDD"/>
          </a:solidFill>
          <a:ln w="9525">
            <a:noFill/>
            <a:miter lim="800000"/>
            <a:headEnd/>
            <a:tailEnd/>
          </a:ln>
        </p:spPr>
        <p:txBody>
          <a:bodyPr>
            <a:spAutoFit/>
          </a:bodyPr>
          <a:lstStyle/>
          <a:p>
            <a:pPr>
              <a:spcBef>
                <a:spcPct val="50000"/>
              </a:spcBef>
            </a:pPr>
            <a:r>
              <a:rPr lang="es-ES" b="1">
                <a:solidFill>
                  <a:srgbClr val="3366FF"/>
                </a:solidFill>
              </a:rPr>
              <a:t> Fe-S</a:t>
            </a:r>
          </a:p>
        </p:txBody>
      </p:sp>
      <p:sp>
        <p:nvSpPr>
          <p:cNvPr id="35866" name="Oval 29"/>
          <p:cNvSpPr>
            <a:spLocks noChangeArrowheads="1"/>
          </p:cNvSpPr>
          <p:nvPr/>
        </p:nvSpPr>
        <p:spPr bwMode="auto">
          <a:xfrm>
            <a:off x="4859338" y="3500438"/>
            <a:ext cx="1081087"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c</a:t>
            </a:r>
            <a:r>
              <a:rPr lang="es-ES" b="1" baseline="-25000">
                <a:solidFill>
                  <a:srgbClr val="3366FF"/>
                </a:solidFill>
              </a:rPr>
              <a:t>1</a:t>
            </a:r>
            <a:endParaRPr lang="es-ES" b="1">
              <a:solidFill>
                <a:srgbClr val="3366FF"/>
              </a:solidFill>
            </a:endParaRPr>
          </a:p>
        </p:txBody>
      </p:sp>
      <p:sp>
        <p:nvSpPr>
          <p:cNvPr id="35867" name="Oval 30"/>
          <p:cNvSpPr>
            <a:spLocks noChangeArrowheads="1"/>
          </p:cNvSpPr>
          <p:nvPr/>
        </p:nvSpPr>
        <p:spPr bwMode="auto">
          <a:xfrm>
            <a:off x="6084888" y="3500438"/>
            <a:ext cx="792162"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c</a:t>
            </a:r>
            <a:endParaRPr lang="es-ES">
              <a:solidFill>
                <a:srgbClr val="3366FF"/>
              </a:solidFill>
            </a:endParaRPr>
          </a:p>
        </p:txBody>
      </p:sp>
      <p:sp>
        <p:nvSpPr>
          <p:cNvPr id="35868" name="Oval 31"/>
          <p:cNvSpPr>
            <a:spLocks noChangeArrowheads="1"/>
          </p:cNvSpPr>
          <p:nvPr/>
        </p:nvSpPr>
        <p:spPr bwMode="auto">
          <a:xfrm>
            <a:off x="7164388" y="3500438"/>
            <a:ext cx="863600" cy="647700"/>
          </a:xfrm>
          <a:prstGeom prst="ellipse">
            <a:avLst/>
          </a:prstGeom>
          <a:solidFill>
            <a:srgbClr val="EAEAEA"/>
          </a:solidFill>
          <a:ln w="9525">
            <a:noFill/>
            <a:round/>
            <a:headEnd/>
            <a:tailEnd/>
          </a:ln>
        </p:spPr>
        <p:txBody>
          <a:bodyPr wrap="none" anchor="ctr"/>
          <a:lstStyle/>
          <a:p>
            <a:pPr algn="ctr"/>
            <a:r>
              <a:rPr lang="es-ES" b="1">
                <a:solidFill>
                  <a:srgbClr val="3366FF"/>
                </a:solidFill>
              </a:rPr>
              <a:t>Cit.</a:t>
            </a:r>
          </a:p>
          <a:p>
            <a:pPr algn="ctr"/>
            <a:r>
              <a:rPr lang="es-ES" b="1">
                <a:solidFill>
                  <a:srgbClr val="3366FF"/>
                </a:solidFill>
              </a:rPr>
              <a:t>a.a</a:t>
            </a:r>
            <a:r>
              <a:rPr lang="es-ES" b="1" baseline="-25000">
                <a:solidFill>
                  <a:srgbClr val="3366FF"/>
                </a:solidFill>
              </a:rPr>
              <a:t>3</a:t>
            </a:r>
            <a:endParaRPr lang="es-ES">
              <a:solidFill>
                <a:srgbClr val="3366FF"/>
              </a:solidFill>
            </a:endParaRPr>
          </a:p>
        </p:txBody>
      </p:sp>
      <p:grpSp>
        <p:nvGrpSpPr>
          <p:cNvPr id="2" name="Group 67"/>
          <p:cNvGrpSpPr>
            <a:grpSpLocks/>
          </p:cNvGrpSpPr>
          <p:nvPr/>
        </p:nvGrpSpPr>
        <p:grpSpPr bwMode="auto">
          <a:xfrm>
            <a:off x="6732588" y="4508500"/>
            <a:ext cx="1728787" cy="1241425"/>
            <a:chOff x="4241" y="2840"/>
            <a:chExt cx="1089" cy="782"/>
          </a:xfrm>
        </p:grpSpPr>
        <p:grpSp>
          <p:nvGrpSpPr>
            <p:cNvPr id="3" name="Group 35"/>
            <p:cNvGrpSpPr>
              <a:grpSpLocks/>
            </p:cNvGrpSpPr>
            <p:nvPr/>
          </p:nvGrpSpPr>
          <p:grpSpPr bwMode="auto">
            <a:xfrm>
              <a:off x="4468" y="2840"/>
              <a:ext cx="635" cy="227"/>
              <a:chOff x="4558" y="2886"/>
              <a:chExt cx="635" cy="227"/>
            </a:xfrm>
          </p:grpSpPr>
          <p:sp>
            <p:nvSpPr>
              <p:cNvPr id="35897" name="Line 32"/>
              <p:cNvSpPr>
                <a:spLocks noChangeShapeType="1"/>
              </p:cNvSpPr>
              <p:nvPr/>
            </p:nvSpPr>
            <p:spPr bwMode="auto">
              <a:xfrm>
                <a:off x="4558" y="3113"/>
                <a:ext cx="635" cy="0"/>
              </a:xfrm>
              <a:prstGeom prst="line">
                <a:avLst/>
              </a:prstGeom>
              <a:noFill/>
              <a:ln w="38100">
                <a:solidFill>
                  <a:schemeClr val="tx1"/>
                </a:solidFill>
                <a:round/>
                <a:headEnd/>
                <a:tailEnd/>
              </a:ln>
            </p:spPr>
            <p:txBody>
              <a:bodyPr/>
              <a:lstStyle/>
              <a:p>
                <a:endParaRPr lang="es-AR"/>
              </a:p>
            </p:txBody>
          </p:sp>
          <p:sp>
            <p:nvSpPr>
              <p:cNvPr id="35898" name="Line 33"/>
              <p:cNvSpPr>
                <a:spLocks noChangeShapeType="1"/>
              </p:cNvSpPr>
              <p:nvPr/>
            </p:nvSpPr>
            <p:spPr bwMode="auto">
              <a:xfrm>
                <a:off x="4558" y="2886"/>
                <a:ext cx="0" cy="227"/>
              </a:xfrm>
              <a:prstGeom prst="line">
                <a:avLst/>
              </a:prstGeom>
              <a:noFill/>
              <a:ln w="38100">
                <a:solidFill>
                  <a:schemeClr val="tx1"/>
                </a:solidFill>
                <a:round/>
                <a:headEnd/>
                <a:tailEnd/>
              </a:ln>
            </p:spPr>
            <p:txBody>
              <a:bodyPr/>
              <a:lstStyle/>
              <a:p>
                <a:endParaRPr lang="es-AR"/>
              </a:p>
            </p:txBody>
          </p:sp>
          <p:sp>
            <p:nvSpPr>
              <p:cNvPr id="35899" name="Line 34"/>
              <p:cNvSpPr>
                <a:spLocks noChangeShapeType="1"/>
              </p:cNvSpPr>
              <p:nvPr/>
            </p:nvSpPr>
            <p:spPr bwMode="auto">
              <a:xfrm>
                <a:off x="5193" y="2886"/>
                <a:ext cx="0" cy="227"/>
              </a:xfrm>
              <a:prstGeom prst="line">
                <a:avLst/>
              </a:prstGeom>
              <a:noFill/>
              <a:ln w="38100">
                <a:solidFill>
                  <a:schemeClr val="tx1"/>
                </a:solidFill>
                <a:round/>
                <a:headEnd/>
                <a:tailEnd/>
              </a:ln>
            </p:spPr>
            <p:txBody>
              <a:bodyPr/>
              <a:lstStyle/>
              <a:p>
                <a:endParaRPr lang="es-AR"/>
              </a:p>
            </p:txBody>
          </p:sp>
        </p:grpSp>
        <p:sp>
          <p:nvSpPr>
            <p:cNvPr id="35895" name="Text Box 36"/>
            <p:cNvSpPr txBox="1">
              <a:spLocks noChangeArrowheads="1"/>
            </p:cNvSpPr>
            <p:nvPr/>
          </p:nvSpPr>
          <p:spPr bwMode="auto">
            <a:xfrm>
              <a:off x="4241" y="3385"/>
              <a:ext cx="1089" cy="237"/>
            </a:xfrm>
            <a:prstGeom prst="rect">
              <a:avLst/>
            </a:prstGeom>
            <a:noFill/>
            <a:ln w="9525">
              <a:solidFill>
                <a:schemeClr val="accent2"/>
              </a:solidFill>
              <a:miter lim="800000"/>
              <a:headEnd/>
              <a:tailEnd/>
            </a:ln>
          </p:spPr>
          <p:txBody>
            <a:bodyPr>
              <a:spAutoFit/>
            </a:bodyPr>
            <a:lstStyle/>
            <a:p>
              <a:pPr>
                <a:spcBef>
                  <a:spcPct val="50000"/>
                </a:spcBef>
              </a:pPr>
              <a:r>
                <a:rPr lang="es-ES" b="1">
                  <a:solidFill>
                    <a:srgbClr val="0000FF"/>
                  </a:solidFill>
                </a:rPr>
                <a:t>Complejo IV</a:t>
              </a:r>
            </a:p>
          </p:txBody>
        </p:sp>
        <p:sp>
          <p:nvSpPr>
            <p:cNvPr id="35896" name="Line 37"/>
            <p:cNvSpPr>
              <a:spLocks noChangeShapeType="1"/>
            </p:cNvSpPr>
            <p:nvPr/>
          </p:nvSpPr>
          <p:spPr bwMode="auto">
            <a:xfrm>
              <a:off x="4740" y="3067"/>
              <a:ext cx="0" cy="227"/>
            </a:xfrm>
            <a:prstGeom prst="line">
              <a:avLst/>
            </a:prstGeom>
            <a:noFill/>
            <a:ln w="9525">
              <a:solidFill>
                <a:schemeClr val="tx1"/>
              </a:solidFill>
              <a:round/>
              <a:headEnd/>
              <a:tailEnd type="triangle" w="med" len="med"/>
            </a:ln>
          </p:spPr>
          <p:txBody>
            <a:bodyPr/>
            <a:lstStyle/>
            <a:p>
              <a:endParaRPr lang="es-AR"/>
            </a:p>
          </p:txBody>
        </p:sp>
      </p:grpSp>
      <p:grpSp>
        <p:nvGrpSpPr>
          <p:cNvPr id="4" name="Group 66"/>
          <p:cNvGrpSpPr>
            <a:grpSpLocks/>
          </p:cNvGrpSpPr>
          <p:nvPr/>
        </p:nvGrpSpPr>
        <p:grpSpPr bwMode="auto">
          <a:xfrm>
            <a:off x="1476375" y="4221163"/>
            <a:ext cx="4464050" cy="1671637"/>
            <a:chOff x="930" y="2659"/>
            <a:chExt cx="2812" cy="1053"/>
          </a:xfrm>
        </p:grpSpPr>
        <p:grpSp>
          <p:nvGrpSpPr>
            <p:cNvPr id="5" name="Group 41"/>
            <p:cNvGrpSpPr>
              <a:grpSpLocks/>
            </p:cNvGrpSpPr>
            <p:nvPr/>
          </p:nvGrpSpPr>
          <p:grpSpPr bwMode="auto">
            <a:xfrm>
              <a:off x="930" y="2659"/>
              <a:ext cx="2812" cy="454"/>
              <a:chOff x="930" y="2885"/>
              <a:chExt cx="2812" cy="454"/>
            </a:xfrm>
          </p:grpSpPr>
          <p:sp>
            <p:nvSpPr>
              <p:cNvPr id="35891" name="Line 38"/>
              <p:cNvSpPr>
                <a:spLocks noChangeShapeType="1"/>
              </p:cNvSpPr>
              <p:nvPr/>
            </p:nvSpPr>
            <p:spPr bwMode="auto">
              <a:xfrm>
                <a:off x="930" y="2885"/>
                <a:ext cx="0" cy="454"/>
              </a:xfrm>
              <a:prstGeom prst="line">
                <a:avLst/>
              </a:prstGeom>
              <a:noFill/>
              <a:ln w="38100">
                <a:solidFill>
                  <a:schemeClr val="tx1"/>
                </a:solidFill>
                <a:round/>
                <a:headEnd/>
                <a:tailEnd/>
              </a:ln>
            </p:spPr>
            <p:txBody>
              <a:bodyPr/>
              <a:lstStyle/>
              <a:p>
                <a:endParaRPr lang="es-AR"/>
              </a:p>
            </p:txBody>
          </p:sp>
          <p:sp>
            <p:nvSpPr>
              <p:cNvPr id="35892" name="Line 39"/>
              <p:cNvSpPr>
                <a:spLocks noChangeShapeType="1"/>
              </p:cNvSpPr>
              <p:nvPr/>
            </p:nvSpPr>
            <p:spPr bwMode="auto">
              <a:xfrm>
                <a:off x="930" y="3339"/>
                <a:ext cx="2812" cy="0"/>
              </a:xfrm>
              <a:prstGeom prst="line">
                <a:avLst/>
              </a:prstGeom>
              <a:noFill/>
              <a:ln w="38100">
                <a:solidFill>
                  <a:schemeClr val="tx1"/>
                </a:solidFill>
                <a:round/>
                <a:headEnd/>
                <a:tailEnd/>
              </a:ln>
            </p:spPr>
            <p:txBody>
              <a:bodyPr/>
              <a:lstStyle/>
              <a:p>
                <a:endParaRPr lang="es-AR"/>
              </a:p>
            </p:txBody>
          </p:sp>
          <p:sp>
            <p:nvSpPr>
              <p:cNvPr id="35893" name="Line 40"/>
              <p:cNvSpPr>
                <a:spLocks noChangeShapeType="1"/>
              </p:cNvSpPr>
              <p:nvPr/>
            </p:nvSpPr>
            <p:spPr bwMode="auto">
              <a:xfrm>
                <a:off x="3742" y="2885"/>
                <a:ext cx="0" cy="454"/>
              </a:xfrm>
              <a:prstGeom prst="line">
                <a:avLst/>
              </a:prstGeom>
              <a:noFill/>
              <a:ln w="38100">
                <a:solidFill>
                  <a:schemeClr val="tx1"/>
                </a:solidFill>
                <a:round/>
                <a:headEnd/>
                <a:tailEnd/>
              </a:ln>
            </p:spPr>
            <p:txBody>
              <a:bodyPr/>
              <a:lstStyle/>
              <a:p>
                <a:endParaRPr lang="es-AR"/>
              </a:p>
            </p:txBody>
          </p:sp>
        </p:grpSp>
        <p:sp>
          <p:nvSpPr>
            <p:cNvPr id="35889" name="Text Box 42"/>
            <p:cNvSpPr txBox="1">
              <a:spLocks noChangeArrowheads="1"/>
            </p:cNvSpPr>
            <p:nvPr/>
          </p:nvSpPr>
          <p:spPr bwMode="auto">
            <a:xfrm>
              <a:off x="1701" y="3475"/>
              <a:ext cx="1089" cy="237"/>
            </a:xfrm>
            <a:prstGeom prst="rect">
              <a:avLst/>
            </a:prstGeom>
            <a:noFill/>
            <a:ln w="9525">
              <a:solidFill>
                <a:schemeClr val="accent2"/>
              </a:solidFill>
              <a:miter lim="800000"/>
              <a:headEnd/>
              <a:tailEnd/>
            </a:ln>
          </p:spPr>
          <p:txBody>
            <a:bodyPr>
              <a:spAutoFit/>
            </a:bodyPr>
            <a:lstStyle/>
            <a:p>
              <a:r>
                <a:rPr lang="es-ES" b="1">
                  <a:solidFill>
                    <a:srgbClr val="0000FF"/>
                  </a:solidFill>
                </a:rPr>
                <a:t>Complejo III</a:t>
              </a:r>
              <a:endParaRPr lang="es-ES">
                <a:solidFill>
                  <a:srgbClr val="0000FF"/>
                </a:solidFill>
              </a:endParaRPr>
            </a:p>
          </p:txBody>
        </p:sp>
        <p:sp>
          <p:nvSpPr>
            <p:cNvPr id="35890" name="Line 43"/>
            <p:cNvSpPr>
              <a:spLocks noChangeShapeType="1"/>
            </p:cNvSpPr>
            <p:nvPr/>
          </p:nvSpPr>
          <p:spPr bwMode="auto">
            <a:xfrm>
              <a:off x="2200" y="3113"/>
              <a:ext cx="0" cy="317"/>
            </a:xfrm>
            <a:prstGeom prst="line">
              <a:avLst/>
            </a:prstGeom>
            <a:noFill/>
            <a:ln w="9525">
              <a:solidFill>
                <a:schemeClr val="tx1"/>
              </a:solidFill>
              <a:round/>
              <a:headEnd/>
              <a:tailEnd type="triangle" w="med" len="med"/>
            </a:ln>
          </p:spPr>
          <p:txBody>
            <a:bodyPr/>
            <a:lstStyle/>
            <a:p>
              <a:endParaRPr lang="es-AR"/>
            </a:p>
          </p:txBody>
        </p:sp>
      </p:grpSp>
      <p:sp>
        <p:nvSpPr>
          <p:cNvPr id="35871" name="Line 45"/>
          <p:cNvSpPr>
            <a:spLocks noChangeShapeType="1"/>
          </p:cNvSpPr>
          <p:nvPr/>
        </p:nvSpPr>
        <p:spPr bwMode="auto">
          <a:xfrm rot="2031180">
            <a:off x="1619250" y="4149725"/>
            <a:ext cx="107950" cy="0"/>
          </a:xfrm>
          <a:prstGeom prst="line">
            <a:avLst/>
          </a:prstGeom>
          <a:noFill/>
          <a:ln w="50800">
            <a:solidFill>
              <a:schemeClr val="tx1"/>
            </a:solidFill>
            <a:round/>
            <a:headEnd/>
            <a:tailEnd type="triangle" w="sm" len="sm"/>
          </a:ln>
        </p:spPr>
        <p:txBody>
          <a:bodyPr/>
          <a:lstStyle/>
          <a:p>
            <a:endParaRPr lang="es-AR"/>
          </a:p>
        </p:txBody>
      </p:sp>
      <p:grpSp>
        <p:nvGrpSpPr>
          <p:cNvPr id="6" name="Group 54"/>
          <p:cNvGrpSpPr>
            <a:grpSpLocks/>
          </p:cNvGrpSpPr>
          <p:nvPr/>
        </p:nvGrpSpPr>
        <p:grpSpPr bwMode="auto">
          <a:xfrm>
            <a:off x="2411413" y="3284538"/>
            <a:ext cx="396875" cy="107950"/>
            <a:chOff x="1519" y="2069"/>
            <a:chExt cx="250" cy="68"/>
          </a:xfrm>
        </p:grpSpPr>
        <p:sp>
          <p:nvSpPr>
            <p:cNvPr id="35886" name="Line 46"/>
            <p:cNvSpPr>
              <a:spLocks noChangeShapeType="1"/>
            </p:cNvSpPr>
            <p:nvPr/>
          </p:nvSpPr>
          <p:spPr bwMode="auto">
            <a:xfrm rot="-7870668">
              <a:off x="1486" y="2102"/>
              <a:ext cx="68" cy="1"/>
            </a:xfrm>
            <a:prstGeom prst="line">
              <a:avLst/>
            </a:prstGeom>
            <a:noFill/>
            <a:ln w="50800">
              <a:solidFill>
                <a:schemeClr val="tx1"/>
              </a:solidFill>
              <a:round/>
              <a:headEnd/>
              <a:tailEnd type="triangle" w="sm" len="sm"/>
            </a:ln>
          </p:spPr>
          <p:txBody>
            <a:bodyPr/>
            <a:lstStyle/>
            <a:p>
              <a:endParaRPr lang="es-AR"/>
            </a:p>
          </p:txBody>
        </p:sp>
        <p:sp>
          <p:nvSpPr>
            <p:cNvPr id="35887" name="Line 47"/>
            <p:cNvSpPr>
              <a:spLocks noChangeShapeType="1"/>
            </p:cNvSpPr>
            <p:nvPr/>
          </p:nvSpPr>
          <p:spPr bwMode="auto">
            <a:xfrm rot="-2010729">
              <a:off x="1701" y="2115"/>
              <a:ext cx="68" cy="0"/>
            </a:xfrm>
            <a:prstGeom prst="line">
              <a:avLst/>
            </a:prstGeom>
            <a:noFill/>
            <a:ln w="50800">
              <a:solidFill>
                <a:schemeClr val="tx1"/>
              </a:solidFill>
              <a:round/>
              <a:headEnd/>
              <a:tailEnd type="triangle" w="sm" len="sm"/>
            </a:ln>
          </p:spPr>
          <p:txBody>
            <a:bodyPr/>
            <a:lstStyle/>
            <a:p>
              <a:endParaRPr lang="es-AR"/>
            </a:p>
          </p:txBody>
        </p:sp>
      </p:grpSp>
      <p:grpSp>
        <p:nvGrpSpPr>
          <p:cNvPr id="7" name="Group 50"/>
          <p:cNvGrpSpPr>
            <a:grpSpLocks/>
          </p:cNvGrpSpPr>
          <p:nvPr/>
        </p:nvGrpSpPr>
        <p:grpSpPr bwMode="auto">
          <a:xfrm>
            <a:off x="3562350" y="4076700"/>
            <a:ext cx="290513" cy="107950"/>
            <a:chOff x="2244" y="2568"/>
            <a:chExt cx="183" cy="68"/>
          </a:xfrm>
        </p:grpSpPr>
        <p:sp>
          <p:nvSpPr>
            <p:cNvPr id="35884" name="Line 48"/>
            <p:cNvSpPr>
              <a:spLocks noChangeShapeType="1"/>
            </p:cNvSpPr>
            <p:nvPr/>
          </p:nvSpPr>
          <p:spPr bwMode="auto">
            <a:xfrm rot="7620278">
              <a:off x="2211" y="2601"/>
              <a:ext cx="68" cy="1"/>
            </a:xfrm>
            <a:prstGeom prst="line">
              <a:avLst/>
            </a:prstGeom>
            <a:noFill/>
            <a:ln w="50800">
              <a:solidFill>
                <a:schemeClr val="tx1"/>
              </a:solidFill>
              <a:round/>
              <a:headEnd/>
              <a:tailEnd type="triangle" w="sm" len="sm"/>
            </a:ln>
          </p:spPr>
          <p:txBody>
            <a:bodyPr/>
            <a:lstStyle/>
            <a:p>
              <a:endParaRPr lang="es-AR"/>
            </a:p>
          </p:txBody>
        </p:sp>
        <p:sp>
          <p:nvSpPr>
            <p:cNvPr id="35885" name="Line 49"/>
            <p:cNvSpPr>
              <a:spLocks noChangeShapeType="1"/>
            </p:cNvSpPr>
            <p:nvPr/>
          </p:nvSpPr>
          <p:spPr bwMode="auto">
            <a:xfrm rot="2852591">
              <a:off x="2393" y="2601"/>
              <a:ext cx="68" cy="1"/>
            </a:xfrm>
            <a:prstGeom prst="line">
              <a:avLst/>
            </a:prstGeom>
            <a:noFill/>
            <a:ln w="50800">
              <a:solidFill>
                <a:schemeClr val="tx1"/>
              </a:solidFill>
              <a:round/>
              <a:headEnd/>
              <a:tailEnd type="triangle" w="sm" len="sm"/>
            </a:ln>
          </p:spPr>
          <p:txBody>
            <a:bodyPr/>
            <a:lstStyle/>
            <a:p>
              <a:endParaRPr lang="es-AR"/>
            </a:p>
          </p:txBody>
        </p:sp>
      </p:grpSp>
      <p:sp>
        <p:nvSpPr>
          <p:cNvPr id="35874" name="Line 52"/>
          <p:cNvSpPr>
            <a:spLocks noChangeShapeType="1"/>
          </p:cNvSpPr>
          <p:nvPr/>
        </p:nvSpPr>
        <p:spPr bwMode="auto">
          <a:xfrm rot="7620278">
            <a:off x="5742782" y="4202906"/>
            <a:ext cx="107950" cy="1587"/>
          </a:xfrm>
          <a:prstGeom prst="line">
            <a:avLst/>
          </a:prstGeom>
          <a:noFill/>
          <a:ln w="50800">
            <a:solidFill>
              <a:schemeClr val="tx1"/>
            </a:solidFill>
            <a:round/>
            <a:headEnd/>
            <a:tailEnd type="triangle" w="sm" len="sm"/>
          </a:ln>
        </p:spPr>
        <p:txBody>
          <a:bodyPr/>
          <a:lstStyle/>
          <a:p>
            <a:endParaRPr lang="es-AR"/>
          </a:p>
        </p:txBody>
      </p:sp>
      <p:sp>
        <p:nvSpPr>
          <p:cNvPr id="35875" name="Line 53"/>
          <p:cNvSpPr>
            <a:spLocks noChangeShapeType="1"/>
          </p:cNvSpPr>
          <p:nvPr/>
        </p:nvSpPr>
        <p:spPr bwMode="auto">
          <a:xfrm rot="2852591">
            <a:off x="6172994" y="4237831"/>
            <a:ext cx="107950" cy="1588"/>
          </a:xfrm>
          <a:prstGeom prst="line">
            <a:avLst/>
          </a:prstGeom>
          <a:noFill/>
          <a:ln w="50800">
            <a:solidFill>
              <a:schemeClr val="tx1"/>
            </a:solidFill>
            <a:round/>
            <a:headEnd/>
            <a:tailEnd type="triangle" w="sm" len="sm"/>
          </a:ln>
        </p:spPr>
        <p:txBody>
          <a:bodyPr/>
          <a:lstStyle/>
          <a:p>
            <a:endParaRPr lang="es-AR"/>
          </a:p>
        </p:txBody>
      </p:sp>
      <p:sp>
        <p:nvSpPr>
          <p:cNvPr id="35876" name="Line 56"/>
          <p:cNvSpPr>
            <a:spLocks noChangeShapeType="1"/>
          </p:cNvSpPr>
          <p:nvPr/>
        </p:nvSpPr>
        <p:spPr bwMode="auto">
          <a:xfrm rot="-7870668">
            <a:off x="4518819" y="3302794"/>
            <a:ext cx="107950" cy="1588"/>
          </a:xfrm>
          <a:prstGeom prst="line">
            <a:avLst/>
          </a:prstGeom>
          <a:noFill/>
          <a:ln w="50800">
            <a:solidFill>
              <a:schemeClr val="tx1"/>
            </a:solidFill>
            <a:round/>
            <a:headEnd/>
            <a:tailEnd type="triangle" w="sm" len="sm"/>
          </a:ln>
        </p:spPr>
        <p:txBody>
          <a:bodyPr/>
          <a:lstStyle/>
          <a:p>
            <a:endParaRPr lang="es-AR"/>
          </a:p>
        </p:txBody>
      </p:sp>
      <p:sp>
        <p:nvSpPr>
          <p:cNvPr id="35877" name="Line 57"/>
          <p:cNvSpPr>
            <a:spLocks noChangeShapeType="1"/>
          </p:cNvSpPr>
          <p:nvPr/>
        </p:nvSpPr>
        <p:spPr bwMode="auto">
          <a:xfrm rot="-2010729">
            <a:off x="4968875" y="3322638"/>
            <a:ext cx="107950" cy="0"/>
          </a:xfrm>
          <a:prstGeom prst="line">
            <a:avLst/>
          </a:prstGeom>
          <a:noFill/>
          <a:ln w="50800">
            <a:solidFill>
              <a:schemeClr val="tx1"/>
            </a:solidFill>
            <a:round/>
            <a:headEnd/>
            <a:tailEnd type="triangle" w="sm" len="sm"/>
          </a:ln>
        </p:spPr>
        <p:txBody>
          <a:bodyPr/>
          <a:lstStyle/>
          <a:p>
            <a:endParaRPr lang="es-AR"/>
          </a:p>
        </p:txBody>
      </p:sp>
      <p:grpSp>
        <p:nvGrpSpPr>
          <p:cNvPr id="8" name="Group 58"/>
          <p:cNvGrpSpPr>
            <a:grpSpLocks/>
          </p:cNvGrpSpPr>
          <p:nvPr/>
        </p:nvGrpSpPr>
        <p:grpSpPr bwMode="auto">
          <a:xfrm>
            <a:off x="6911975" y="3284538"/>
            <a:ext cx="396875" cy="107950"/>
            <a:chOff x="1519" y="2069"/>
            <a:chExt cx="250" cy="68"/>
          </a:xfrm>
        </p:grpSpPr>
        <p:sp>
          <p:nvSpPr>
            <p:cNvPr id="35882" name="Line 59"/>
            <p:cNvSpPr>
              <a:spLocks noChangeShapeType="1"/>
            </p:cNvSpPr>
            <p:nvPr/>
          </p:nvSpPr>
          <p:spPr bwMode="auto">
            <a:xfrm rot="-7870668">
              <a:off x="1486" y="2102"/>
              <a:ext cx="68" cy="1"/>
            </a:xfrm>
            <a:prstGeom prst="line">
              <a:avLst/>
            </a:prstGeom>
            <a:noFill/>
            <a:ln w="50800">
              <a:solidFill>
                <a:schemeClr val="tx1"/>
              </a:solidFill>
              <a:round/>
              <a:headEnd/>
              <a:tailEnd type="triangle" w="sm" len="sm"/>
            </a:ln>
          </p:spPr>
          <p:txBody>
            <a:bodyPr/>
            <a:lstStyle/>
            <a:p>
              <a:endParaRPr lang="es-AR"/>
            </a:p>
          </p:txBody>
        </p:sp>
        <p:sp>
          <p:nvSpPr>
            <p:cNvPr id="35883" name="Line 60"/>
            <p:cNvSpPr>
              <a:spLocks noChangeShapeType="1"/>
            </p:cNvSpPr>
            <p:nvPr/>
          </p:nvSpPr>
          <p:spPr bwMode="auto">
            <a:xfrm rot="-2010729">
              <a:off x="1701" y="2115"/>
              <a:ext cx="68" cy="0"/>
            </a:xfrm>
            <a:prstGeom prst="line">
              <a:avLst/>
            </a:prstGeom>
            <a:noFill/>
            <a:ln w="50800">
              <a:solidFill>
                <a:schemeClr val="tx1"/>
              </a:solidFill>
              <a:round/>
              <a:headEnd/>
              <a:tailEnd type="triangle" w="sm" len="sm"/>
            </a:ln>
          </p:spPr>
          <p:txBody>
            <a:bodyPr/>
            <a:lstStyle/>
            <a:p>
              <a:endParaRPr lang="es-AR"/>
            </a:p>
          </p:txBody>
        </p:sp>
      </p:grpSp>
      <p:sp>
        <p:nvSpPr>
          <p:cNvPr id="35879" name="Line 62"/>
          <p:cNvSpPr>
            <a:spLocks noChangeShapeType="1"/>
          </p:cNvSpPr>
          <p:nvPr/>
        </p:nvSpPr>
        <p:spPr bwMode="auto">
          <a:xfrm rot="7620278">
            <a:off x="7828757" y="4237831"/>
            <a:ext cx="107950" cy="1587"/>
          </a:xfrm>
          <a:prstGeom prst="line">
            <a:avLst/>
          </a:prstGeom>
          <a:noFill/>
          <a:ln w="50800">
            <a:solidFill>
              <a:schemeClr val="tx1"/>
            </a:solidFill>
            <a:round/>
            <a:headEnd/>
            <a:tailEnd type="triangle" w="sm" len="sm"/>
          </a:ln>
        </p:spPr>
        <p:txBody>
          <a:bodyPr/>
          <a:lstStyle/>
          <a:p>
            <a:endParaRPr lang="es-AR"/>
          </a:p>
        </p:txBody>
      </p:sp>
      <p:sp>
        <p:nvSpPr>
          <p:cNvPr id="35880" name="Line 63"/>
          <p:cNvSpPr>
            <a:spLocks noChangeShapeType="1"/>
          </p:cNvSpPr>
          <p:nvPr/>
        </p:nvSpPr>
        <p:spPr bwMode="auto">
          <a:xfrm rot="2852591">
            <a:off x="8405019" y="4237831"/>
            <a:ext cx="107950" cy="1588"/>
          </a:xfrm>
          <a:prstGeom prst="line">
            <a:avLst/>
          </a:prstGeom>
          <a:noFill/>
          <a:ln w="50800">
            <a:solidFill>
              <a:schemeClr val="tx1"/>
            </a:solidFill>
            <a:round/>
            <a:headEnd/>
            <a:tailEnd type="triangle" w="sm" len="sm"/>
          </a:ln>
        </p:spPr>
        <p:txBody>
          <a:bodyPr/>
          <a:lstStyle/>
          <a:p>
            <a:endParaRPr lang="es-AR"/>
          </a:p>
        </p:txBody>
      </p:sp>
      <p:sp>
        <p:nvSpPr>
          <p:cNvPr id="35881" name="Line 64"/>
          <p:cNvSpPr>
            <a:spLocks noChangeShapeType="1"/>
          </p:cNvSpPr>
          <p:nvPr/>
        </p:nvSpPr>
        <p:spPr bwMode="auto">
          <a:xfrm rot="237365" flipH="1">
            <a:off x="992188" y="4221163"/>
            <a:ext cx="123825" cy="17462"/>
          </a:xfrm>
          <a:prstGeom prst="line">
            <a:avLst/>
          </a:prstGeom>
          <a:noFill/>
          <a:ln w="50800">
            <a:solidFill>
              <a:schemeClr val="tx1"/>
            </a:solidFill>
            <a:round/>
            <a:headEnd/>
            <a:tailEnd type="triangle" w="sm" len="sm"/>
          </a:ln>
        </p:spPr>
        <p:txBody>
          <a:bodyP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wipe(down)">
                                      <p:cBhvr>
                                        <p:cTn id="7" dur="500"/>
                                        <p:tgtEl>
                                          <p:spTgt spid="138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8284"/>
                                        </p:tgtEl>
                                        <p:attrNameLst>
                                          <p:attrName>style.visibility</p:attrName>
                                        </p:attrNameLst>
                                      </p:cBhvr>
                                      <p:to>
                                        <p:strVal val="visible"/>
                                      </p:to>
                                    </p:set>
                                    <p:animEffect transition="in" filter="box(in)">
                                      <p:cBhvr>
                                        <p:cTn id="12" dur="500"/>
                                        <p:tgtEl>
                                          <p:spTgt spid="1382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5"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strVal val="#ppt_w*0.70"/>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84" grpId="0" animBg="1"/>
      <p:bldP spid="1382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363156" y="369024"/>
            <a:ext cx="3961534" cy="1631216"/>
          </a:xfrm>
          <a:prstGeom prst="rect">
            <a:avLst/>
          </a:prstGeom>
          <a:noFill/>
        </p:spPr>
        <p:txBody>
          <a:bodyPr wrap="none" rtlCol="0">
            <a:spAutoFit/>
          </a:bodyPr>
          <a:lstStyle/>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CADENA DE </a:t>
            </a:r>
          </a:p>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ELECTRÓNICO </a:t>
            </a:r>
          </a:p>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MITOCONDRIAL</a:t>
            </a:r>
          </a:p>
          <a:p>
            <a:pPr algn="ctr"/>
            <a:endPar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algn="ctr"/>
            <a:r>
              <a:rPr lang="es-ES_tradnl" sz="2000" b="1" i="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 CADENA RESPIRATORIA</a:t>
            </a:r>
          </a:p>
        </p:txBody>
      </p:sp>
      <p:sp>
        <p:nvSpPr>
          <p:cNvPr id="3" name="2 CuadroTexto"/>
          <p:cNvSpPr txBox="1"/>
          <p:nvPr/>
        </p:nvSpPr>
        <p:spPr>
          <a:xfrm>
            <a:off x="1571604" y="2571744"/>
            <a:ext cx="6437981" cy="4832092"/>
          </a:xfrm>
          <a:prstGeom prst="rect">
            <a:avLst/>
          </a:prstGeom>
          <a:noFill/>
        </p:spPr>
        <p:txBody>
          <a:bodyPr wrap="none" rtlCol="0">
            <a:spAutoFit/>
          </a:bodyPr>
          <a:lstStyle/>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Oxidaciones biológicas:</a:t>
            </a:r>
          </a:p>
          <a:p>
            <a:r>
              <a:rPr lang="es-ES_tradnl" sz="2800" b="1" dirty="0" smtClean="0">
                <a:effectLst>
                  <a:outerShdw blurRad="38100" dist="38100" dir="2700000" algn="tl">
                    <a:srgbClr val="000000">
                      <a:alpha val="43137"/>
                    </a:srgbClr>
                  </a:outerShdw>
                </a:effectLst>
                <a:latin typeface="Arial" pitchFamily="34" charset="0"/>
                <a:cs typeface="Arial" pitchFamily="34" charset="0"/>
              </a:rPr>
              <a:t>Concepto de Oxidación y Reducción</a:t>
            </a:r>
          </a:p>
          <a:p>
            <a:r>
              <a:rPr lang="es-ES_tradnl" sz="2800" b="1" dirty="0" smtClean="0">
                <a:effectLst>
                  <a:outerShdw blurRad="38100" dist="38100" dir="2700000" algn="tl">
                    <a:srgbClr val="000000">
                      <a:alpha val="43137"/>
                    </a:srgbClr>
                  </a:outerShdw>
                </a:effectLst>
                <a:latin typeface="Arial" pitchFamily="34" charset="0"/>
                <a:cs typeface="Arial" pitchFamily="34" charset="0"/>
              </a:rPr>
              <a:t>            </a:t>
            </a: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Mitocondrias</a:t>
            </a:r>
            <a:r>
              <a:rPr lang="es-ES_tradnl" sz="2800" b="1" dirty="0" smtClean="0">
                <a:effectLst>
                  <a:outerShdw blurRad="38100" dist="38100" dir="2700000" algn="tl">
                    <a:srgbClr val="000000">
                      <a:alpha val="43137"/>
                    </a:srgbClr>
                  </a:outerShdw>
                </a:effectLst>
                <a:latin typeface="Arial" pitchFamily="34" charset="0"/>
                <a:cs typeface="Arial" pitchFamily="34" charset="0"/>
              </a:rPr>
              <a:t>: estructura, función</a:t>
            </a: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ATP: </a:t>
            </a:r>
            <a:r>
              <a:rPr lang="es-ES_tradnl" sz="2800" b="1" dirty="0" smtClean="0">
                <a:effectLst>
                  <a:outerShdw blurRad="38100" dist="38100" dir="2700000" algn="tl">
                    <a:srgbClr val="000000">
                      <a:alpha val="43137"/>
                    </a:srgbClr>
                  </a:outerShdw>
                </a:effectLst>
                <a:latin typeface="Arial" pitchFamily="34" charset="0"/>
                <a:cs typeface="Arial" pitchFamily="34" charset="0"/>
              </a:rPr>
              <a:t>contenido energético</a:t>
            </a: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latin typeface="Comic Sans MS" pitchFamily="66" charset="0"/>
            </a:endParaRPr>
          </a:p>
        </p:txBody>
      </p:sp>
      <p:sp>
        <p:nvSpPr>
          <p:cNvPr id="5" name="4 CuadroTexto"/>
          <p:cNvSpPr txBox="1"/>
          <p:nvPr/>
        </p:nvSpPr>
        <p:spPr>
          <a:xfrm>
            <a:off x="6500826" y="1142984"/>
            <a:ext cx="184731" cy="369332"/>
          </a:xfrm>
          <a:prstGeom prst="rect">
            <a:avLst/>
          </a:prstGeom>
          <a:noFill/>
        </p:spPr>
        <p:txBody>
          <a:bodyPr wrap="none" rtlCol="0">
            <a:spAutoFit/>
          </a:bodyPr>
          <a:lstStyle/>
          <a:p>
            <a:endParaRPr lang="es-AR" dirty="0"/>
          </a:p>
        </p:txBody>
      </p:sp>
      <p:sp>
        <p:nvSpPr>
          <p:cNvPr id="6" name="5 CuadroTexto"/>
          <p:cNvSpPr txBox="1"/>
          <p:nvPr/>
        </p:nvSpPr>
        <p:spPr>
          <a:xfrm>
            <a:off x="1431943" y="2463880"/>
            <a:ext cx="6783395" cy="1107996"/>
          </a:xfrm>
          <a:prstGeom prst="rect">
            <a:avLst/>
          </a:prstGeom>
          <a:noFill/>
        </p:spPr>
        <p:txBody>
          <a:bodyPr wrap="none" rtlCol="0">
            <a:spAutoFit/>
          </a:bodyPr>
          <a:lstStyle/>
          <a:p>
            <a:pPr algn="ctr"/>
            <a:r>
              <a:rPr lang="es-ES_tradnl" sz="2400" dirty="0" smtClean="0">
                <a:solidFill>
                  <a:srgbClr val="0070C0"/>
                </a:solidFill>
                <a:latin typeface="Comic Sans MS" pitchFamily="66" charset="0"/>
              </a:rPr>
              <a:t>Antes v</a:t>
            </a:r>
            <a:r>
              <a:rPr lang="es-ES_tradnl" sz="2400" dirty="0" smtClean="0">
                <a:solidFill>
                  <a:srgbClr val="0070C0"/>
                </a:solidFill>
                <a:latin typeface="Comic Sans MS" pitchFamily="66" charset="0"/>
                <a:cs typeface="Arial" pitchFamily="34" charset="0"/>
              </a:rPr>
              <a:t>eremos ….</a:t>
            </a:r>
          </a:p>
          <a:p>
            <a:pPr algn="ctr"/>
            <a:r>
              <a:rPr lang="es-ES_tradnl" sz="2400" dirty="0" smtClean="0">
                <a:solidFill>
                  <a:srgbClr val="0070C0"/>
                </a:solidFill>
                <a:latin typeface="Comic Sans MS" pitchFamily="66" charset="0"/>
                <a:cs typeface="Arial" pitchFamily="34" charset="0"/>
              </a:rPr>
              <a:t>HERRAMIENTAS PARA SU COMPRENSIÓN </a:t>
            </a:r>
          </a:p>
          <a:p>
            <a:endParaRPr lang="es-AR" dirty="0"/>
          </a:p>
        </p:txBody>
      </p:sp>
      <p:sp>
        <p:nvSpPr>
          <p:cNvPr id="7" name="6 CuadroTexto"/>
          <p:cNvSpPr txBox="1"/>
          <p:nvPr/>
        </p:nvSpPr>
        <p:spPr>
          <a:xfrm>
            <a:off x="0" y="0"/>
            <a:ext cx="2274982" cy="646331"/>
          </a:xfrm>
          <a:prstGeom prst="rect">
            <a:avLst/>
          </a:prstGeom>
          <a:noFill/>
        </p:spPr>
        <p:txBody>
          <a:bodyPr wrap="none" rtlCol="0">
            <a:spAutoFit/>
          </a:bodyPr>
          <a:lstStyle/>
          <a:p>
            <a:r>
              <a:rPr lang="es-ES" b="1" i="1" dirty="0" smtClean="0">
                <a:solidFill>
                  <a:srgbClr val="B907A4"/>
                </a:solidFill>
                <a:latin typeface="Comic Sans MS" pitchFamily="66" charset="0"/>
              </a:rPr>
              <a:t>Retomando de </a:t>
            </a:r>
          </a:p>
          <a:p>
            <a:r>
              <a:rPr lang="es-ES" b="1" i="1" dirty="0" smtClean="0">
                <a:solidFill>
                  <a:srgbClr val="B907A4"/>
                </a:solidFill>
                <a:latin typeface="Comic Sans MS" pitchFamily="66" charset="0"/>
              </a:rPr>
              <a:t>la clase anterior….</a:t>
            </a:r>
            <a:endParaRPr lang="es-AR" b="1" i="1" dirty="0">
              <a:solidFill>
                <a:srgbClr val="B907A4"/>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1" nodeType="clickEffect">
                                  <p:stCondLst>
                                    <p:cond delay="0"/>
                                  </p:stCondLst>
                                  <p:childTnLst>
                                    <p:animScale>
                                      <p:cBhvr>
                                        <p:cTn id="10" dur="2000" fill="hold"/>
                                        <p:tgtEl>
                                          <p:spTgt spid="2"/>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7"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7" presetClass="entr" presetSubtype="2"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3">
                                            <p:txEl>
                                              <p:pRg st="2" end="2"/>
                                            </p:txEl>
                                          </p:spTgt>
                                        </p:tgtEl>
                                        <p:attrNameLst>
                                          <p:attrName>ppt_y</p:attrName>
                                        </p:attrNameLst>
                                      </p:cBhvr>
                                      <p:tavLst>
                                        <p:tav tm="0">
                                          <p:val>
                                            <p:strVal val="#ppt_y"/>
                                          </p:val>
                                        </p:tav>
                                        <p:tav tm="100000">
                                          <p:val>
                                            <p:strVal val="#ppt_y"/>
                                          </p:val>
                                        </p:tav>
                                      </p:tavLst>
                                    </p:anim>
                                  </p:childTnLst>
                                </p:cTn>
                              </p:par>
                              <p:par>
                                <p:cTn id="23" presetID="7" presetClass="entr" presetSubtype="2"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7" presetClass="entr" presetSubtype="2"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0" dur="1000" fill="hold"/>
                                        <p:tgtEl>
                                          <p:spTgt spid="3">
                                            <p:txEl>
                                              <p:pRg st="4" end="4"/>
                                            </p:txEl>
                                          </p:spTgt>
                                        </p:tgtEl>
                                        <p:attrNameLst>
                                          <p:attrName>ppt_y</p:attrName>
                                        </p:attrNameLst>
                                      </p:cBhvr>
                                      <p:tavLst>
                                        <p:tav tm="0">
                                          <p:val>
                                            <p:strVal val="#ppt_y"/>
                                          </p:val>
                                        </p:tav>
                                        <p:tav tm="100000">
                                          <p:val>
                                            <p:strVal val="#ppt_y"/>
                                          </p:val>
                                        </p:tav>
                                      </p:tavLst>
                                    </p:anim>
                                  </p:childTnLst>
                                </p:cTn>
                              </p:par>
                              <p:par>
                                <p:cTn id="31" presetID="7" presetClass="entr" presetSubtype="2"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4" dur="1000" fill="hold"/>
                                        <p:tgtEl>
                                          <p:spTgt spid="3">
                                            <p:txEl>
                                              <p:pRg st="5" end="5"/>
                                            </p:txEl>
                                          </p:spTgt>
                                        </p:tgtEl>
                                        <p:attrNameLst>
                                          <p:attrName>ppt_y</p:attrName>
                                        </p:attrNameLst>
                                      </p:cBhvr>
                                      <p:tavLst>
                                        <p:tav tm="0">
                                          <p:val>
                                            <p:strVal val="#ppt_y"/>
                                          </p:val>
                                        </p:tav>
                                        <p:tav tm="100000">
                                          <p:val>
                                            <p:strVal val="#ppt_y"/>
                                          </p:val>
                                        </p:tav>
                                      </p:tavLst>
                                    </p:anim>
                                  </p:childTnLst>
                                </p:cTn>
                              </p:par>
                              <p:par>
                                <p:cTn id="35" presetID="7" presetClass="entr" presetSubtype="2"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ipe(left)">
                                      <p:cBhvr>
                                        <p:cTn id="43"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allAtOnce"/>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919079"/>
            <a:ext cx="8786874" cy="5724631"/>
          </a:xfrm>
          <a:prstGeom prst="rect">
            <a:avLst/>
          </a:prstGeom>
          <a:noFill/>
          <a:ln w="9525">
            <a:noFill/>
            <a:miter lim="800000"/>
            <a:headEnd/>
            <a:tailEnd/>
          </a:ln>
          <a:effectLst/>
        </p:spPr>
      </p:pic>
      <p:sp>
        <p:nvSpPr>
          <p:cNvPr id="1028" name="Rectangle 4"/>
          <p:cNvSpPr>
            <a:spLocks noChangeArrowheads="1"/>
          </p:cNvSpPr>
          <p:nvPr/>
        </p:nvSpPr>
        <p:spPr bwMode="auto">
          <a:xfrm>
            <a:off x="6433001" y="6427113"/>
            <a:ext cx="2710999"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Cox M. “Principios de Bioquímica”, 2006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CuadroTexto"/>
          <p:cNvSpPr txBox="1"/>
          <p:nvPr/>
        </p:nvSpPr>
        <p:spPr>
          <a:xfrm>
            <a:off x="0" y="77908"/>
            <a:ext cx="5322290" cy="1015663"/>
          </a:xfrm>
          <a:prstGeom prst="rect">
            <a:avLst/>
          </a:prstGeom>
          <a:noFill/>
        </p:spPr>
        <p:txBody>
          <a:bodyPr wrap="none" rtlCol="0">
            <a:spAutoFit/>
          </a:bodyPr>
          <a:lstStyle/>
          <a:p>
            <a:pPr algn="ctr"/>
            <a:r>
              <a:rPr lang="es-ES_tradnl" sz="2000" b="1" dirty="0" smtClean="0">
                <a:solidFill>
                  <a:srgbClr val="C00000"/>
                </a:solidFill>
                <a:latin typeface="Arial" pitchFamily="34" charset="0"/>
                <a:cs typeface="Arial" pitchFamily="34" charset="0"/>
              </a:rPr>
              <a:t>Paso de los electrones por el Complejo III </a:t>
            </a:r>
          </a:p>
          <a:p>
            <a:pPr algn="ctr"/>
            <a:r>
              <a:rPr lang="es-ES_tradnl" sz="2000" b="1" dirty="0" smtClean="0">
                <a:solidFill>
                  <a:srgbClr val="C00000"/>
                </a:solidFill>
                <a:latin typeface="Arial" pitchFamily="34" charset="0"/>
                <a:cs typeface="Arial" pitchFamily="34" charset="0"/>
              </a:rPr>
              <a:t>(</a:t>
            </a:r>
            <a:r>
              <a:rPr lang="es-ES_tradnl" sz="2000" b="1" dirty="0" smtClean="0">
                <a:solidFill>
                  <a:srgbClr val="C00000"/>
                </a:solidFill>
              </a:rPr>
              <a:t>Ciclo “Q”) </a:t>
            </a:r>
            <a:endParaRPr lang="es-ES_tradnl" sz="2000" b="1" dirty="0" smtClean="0">
              <a:solidFill>
                <a:srgbClr val="C00000"/>
              </a:solidFill>
              <a:latin typeface="Arial" pitchFamily="34" charset="0"/>
              <a:cs typeface="Arial" pitchFamily="34" charset="0"/>
            </a:endParaRPr>
          </a:p>
          <a:p>
            <a:pPr algn="ctr"/>
            <a:r>
              <a:rPr lang="es-ES_tradnl" sz="2000" b="1" dirty="0" smtClean="0">
                <a:solidFill>
                  <a:srgbClr val="C00000"/>
                </a:solidFill>
                <a:latin typeface="Arial" pitchFamily="34" charset="0"/>
                <a:cs typeface="Arial" pitchFamily="34" charset="0"/>
              </a:rPr>
              <a:t>Bombeo de H</a:t>
            </a:r>
            <a:r>
              <a:rPr lang="es-ES_tradnl" sz="2000" b="1" baseline="30000" dirty="0" smtClean="0">
                <a:solidFill>
                  <a:srgbClr val="C00000"/>
                </a:solidFill>
                <a:latin typeface="Arial" pitchFamily="34" charset="0"/>
                <a:cs typeface="Arial" pitchFamily="34" charset="0"/>
              </a:rPr>
              <a:t>+</a:t>
            </a:r>
            <a:r>
              <a:rPr lang="es-ES_tradnl" sz="2000" b="1" dirty="0" smtClean="0">
                <a:solidFill>
                  <a:srgbClr val="C00000"/>
                </a:solidFill>
                <a:latin typeface="Arial" pitchFamily="34" charset="0"/>
                <a:cs typeface="Arial" pitchFamily="34" charset="0"/>
              </a:rPr>
              <a:t> acoplado</a:t>
            </a:r>
            <a:endParaRPr lang="es-AR" sz="2000" b="1" dirty="0">
              <a:solidFill>
                <a:srgbClr val="C00000"/>
              </a:solidFill>
              <a:latin typeface="Arial" pitchFamily="34" charset="0"/>
              <a:cs typeface="Arial" pitchFamily="34" charset="0"/>
            </a:endParaRPr>
          </a:p>
        </p:txBody>
      </p:sp>
      <p:sp>
        <p:nvSpPr>
          <p:cNvPr id="6" name="5 CuadroTexto"/>
          <p:cNvSpPr txBox="1"/>
          <p:nvPr/>
        </p:nvSpPr>
        <p:spPr>
          <a:xfrm>
            <a:off x="5929322" y="0"/>
            <a:ext cx="3326553" cy="923330"/>
          </a:xfrm>
          <a:prstGeom prst="rect">
            <a:avLst/>
          </a:prstGeom>
          <a:noFill/>
        </p:spPr>
        <p:txBody>
          <a:bodyPr wrap="none" rtlCol="0">
            <a:spAutoFit/>
          </a:bodyPr>
          <a:lstStyle/>
          <a:p>
            <a:pPr algn="ctr"/>
            <a:r>
              <a:rPr lang="es-ES_tradnl" b="1" i="1" dirty="0" smtClean="0">
                <a:solidFill>
                  <a:srgbClr val="0000CC"/>
                </a:solidFill>
                <a:latin typeface="Comic Sans MS" pitchFamily="66" charset="0"/>
              </a:rPr>
              <a:t>¿Qué sucede con los H</a:t>
            </a:r>
            <a:r>
              <a:rPr lang="es-ES_tradnl" b="1" i="1" baseline="30000" dirty="0" smtClean="0">
                <a:solidFill>
                  <a:srgbClr val="0000CC"/>
                </a:solidFill>
                <a:latin typeface="Comic Sans MS" pitchFamily="66" charset="0"/>
              </a:rPr>
              <a:t>+</a:t>
            </a:r>
          </a:p>
          <a:p>
            <a:pPr algn="ctr"/>
            <a:r>
              <a:rPr lang="es-ES_tradnl" b="1" i="1" dirty="0" smtClean="0">
                <a:solidFill>
                  <a:srgbClr val="0000CC"/>
                </a:solidFill>
                <a:latin typeface="Comic Sans MS" pitchFamily="66" charset="0"/>
              </a:rPr>
              <a:t>mientras se transfieren los </a:t>
            </a:r>
          </a:p>
          <a:p>
            <a:pPr algn="ctr"/>
            <a:r>
              <a:rPr lang="es-ES_tradnl" b="1" i="1" dirty="0" smtClean="0">
                <a:solidFill>
                  <a:srgbClr val="0000CC"/>
                </a:solidFill>
                <a:latin typeface="Comic Sans MS" pitchFamily="66" charset="0"/>
              </a:rPr>
              <a:t>electrones?</a:t>
            </a:r>
            <a:endParaRPr lang="es-AR" b="1" i="1" dirty="0">
              <a:solidFill>
                <a:srgbClr val="0000CC"/>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14282" y="101591"/>
            <a:ext cx="6000792" cy="6470681"/>
          </a:xfrm>
          <a:prstGeom prst="rect">
            <a:avLst/>
          </a:prstGeom>
          <a:noFill/>
          <a:ln w="9525">
            <a:noFill/>
            <a:miter lim="800000"/>
            <a:headEnd/>
            <a:tailEnd/>
          </a:ln>
          <a:effectLst/>
        </p:spPr>
      </p:pic>
      <p:sp>
        <p:nvSpPr>
          <p:cNvPr id="3" name="2 CuadroTexto"/>
          <p:cNvSpPr txBox="1"/>
          <p:nvPr/>
        </p:nvSpPr>
        <p:spPr>
          <a:xfrm>
            <a:off x="5643570" y="1126324"/>
            <a:ext cx="3441968" cy="1231106"/>
          </a:xfrm>
          <a:prstGeom prst="rect">
            <a:avLst/>
          </a:prstGeom>
          <a:noFill/>
        </p:spPr>
        <p:txBody>
          <a:bodyPr wrap="none" rtlCol="0">
            <a:spAutoFit/>
          </a:bodyPr>
          <a:lstStyle/>
          <a:p>
            <a:pPr algn="ctr"/>
            <a:r>
              <a:rPr lang="es-ES_tradnl" b="1" dirty="0" smtClean="0">
                <a:solidFill>
                  <a:srgbClr val="C00000"/>
                </a:solidFill>
                <a:latin typeface="Arial" pitchFamily="34" charset="0"/>
                <a:cs typeface="Arial" pitchFamily="34" charset="0"/>
              </a:rPr>
              <a:t>Paso de los electrones por el </a:t>
            </a:r>
          </a:p>
          <a:p>
            <a:pPr algn="ctr"/>
            <a:r>
              <a:rPr lang="es-ES_tradnl" b="1" dirty="0" smtClean="0">
                <a:solidFill>
                  <a:srgbClr val="C00000"/>
                </a:solidFill>
                <a:latin typeface="Arial" pitchFamily="34" charset="0"/>
                <a:cs typeface="Arial" pitchFamily="34" charset="0"/>
              </a:rPr>
              <a:t>Complejo IV</a:t>
            </a:r>
          </a:p>
          <a:p>
            <a:pPr algn="ctr"/>
            <a:endParaRPr lang="es-ES_tradnl" b="1" dirty="0" smtClean="0">
              <a:solidFill>
                <a:srgbClr val="C00000"/>
              </a:solidFill>
              <a:latin typeface="Arial" pitchFamily="34" charset="0"/>
              <a:cs typeface="Arial" pitchFamily="34" charset="0"/>
            </a:endParaRPr>
          </a:p>
          <a:p>
            <a:pPr algn="ctr"/>
            <a:r>
              <a:rPr lang="es-ES_tradnl" sz="2000" b="1" dirty="0" smtClean="0">
                <a:solidFill>
                  <a:srgbClr val="C00000"/>
                </a:solidFill>
                <a:latin typeface="Arial" pitchFamily="34" charset="0"/>
                <a:cs typeface="Arial" pitchFamily="34" charset="0"/>
              </a:rPr>
              <a:t>Bombeo de H+ acoplado</a:t>
            </a:r>
            <a:endParaRPr lang="es-AR" sz="2000" b="1" dirty="0">
              <a:solidFill>
                <a:srgbClr val="C00000"/>
              </a:solidFill>
              <a:latin typeface="Arial" pitchFamily="34" charset="0"/>
              <a:cs typeface="Arial" pitchFamily="34" charset="0"/>
            </a:endParaRPr>
          </a:p>
        </p:txBody>
      </p:sp>
      <p:sp>
        <p:nvSpPr>
          <p:cNvPr id="2051" name="Rectangle 3"/>
          <p:cNvSpPr>
            <a:spLocks noChangeArrowheads="1"/>
          </p:cNvSpPr>
          <p:nvPr/>
        </p:nvSpPr>
        <p:spPr bwMode="auto">
          <a:xfrm>
            <a:off x="1785918" y="6400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Cox M. “Principios de Bioquímica”, 2006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CuadroTexto"/>
          <p:cNvSpPr txBox="1"/>
          <p:nvPr/>
        </p:nvSpPr>
        <p:spPr>
          <a:xfrm>
            <a:off x="5817447" y="0"/>
            <a:ext cx="3326553" cy="923330"/>
          </a:xfrm>
          <a:prstGeom prst="rect">
            <a:avLst/>
          </a:prstGeom>
          <a:noFill/>
        </p:spPr>
        <p:txBody>
          <a:bodyPr wrap="none" rtlCol="0">
            <a:spAutoFit/>
          </a:bodyPr>
          <a:lstStyle/>
          <a:p>
            <a:pPr algn="ctr"/>
            <a:r>
              <a:rPr lang="es-ES_tradnl" b="1" i="1" dirty="0" smtClean="0">
                <a:solidFill>
                  <a:srgbClr val="0000CC"/>
                </a:solidFill>
                <a:latin typeface="Comic Sans MS" pitchFamily="66" charset="0"/>
              </a:rPr>
              <a:t>¿Qué sucede con los H</a:t>
            </a:r>
            <a:r>
              <a:rPr lang="es-ES_tradnl" b="1" i="1" baseline="30000" dirty="0" smtClean="0">
                <a:solidFill>
                  <a:srgbClr val="0000CC"/>
                </a:solidFill>
                <a:latin typeface="Comic Sans MS" pitchFamily="66" charset="0"/>
              </a:rPr>
              <a:t>+</a:t>
            </a:r>
          </a:p>
          <a:p>
            <a:pPr algn="ctr"/>
            <a:r>
              <a:rPr lang="es-ES_tradnl" b="1" i="1" dirty="0" smtClean="0">
                <a:solidFill>
                  <a:srgbClr val="0000CC"/>
                </a:solidFill>
                <a:latin typeface="Comic Sans MS" pitchFamily="66" charset="0"/>
              </a:rPr>
              <a:t>mientras se transfieren los </a:t>
            </a:r>
          </a:p>
          <a:p>
            <a:pPr algn="ctr"/>
            <a:r>
              <a:rPr lang="es-ES_tradnl" b="1" i="1" dirty="0" smtClean="0">
                <a:solidFill>
                  <a:srgbClr val="0000CC"/>
                </a:solidFill>
                <a:latin typeface="Comic Sans MS" pitchFamily="66" charset="0"/>
              </a:rPr>
              <a:t>electrones?</a:t>
            </a:r>
            <a:endParaRPr lang="es-AR" b="1" i="1" dirty="0">
              <a:solidFill>
                <a:srgbClr val="0000CC"/>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cboxPhoto" descr="cap13-8"/>
          <p:cNvPicPr>
            <a:picLocks noChangeAspect="1" noChangeArrowheads="1"/>
          </p:cNvPicPr>
          <p:nvPr/>
        </p:nvPicPr>
        <p:blipFill>
          <a:blip r:embed="rId3">
            <a:lum bright="-6000" contrast="24000"/>
            <a:grayscl/>
          </a:blip>
          <a:srcRect t="3885"/>
          <a:stretch>
            <a:fillRect/>
          </a:stretch>
        </p:blipFill>
        <p:spPr bwMode="auto">
          <a:xfrm>
            <a:off x="202772" y="796501"/>
            <a:ext cx="8726946" cy="4775639"/>
          </a:xfrm>
          <a:prstGeom prst="rect">
            <a:avLst/>
          </a:prstGeom>
          <a:noFill/>
          <a:ln w="9525">
            <a:solidFill>
              <a:srgbClr val="BD038C"/>
            </a:solidFill>
            <a:miter lim="800000"/>
            <a:headEnd/>
            <a:tailEnd/>
          </a:ln>
        </p:spPr>
      </p:pic>
      <p:sp>
        <p:nvSpPr>
          <p:cNvPr id="7" name="6 CuadroTexto"/>
          <p:cNvSpPr txBox="1"/>
          <p:nvPr/>
        </p:nvSpPr>
        <p:spPr>
          <a:xfrm>
            <a:off x="214282" y="5647813"/>
            <a:ext cx="8715435" cy="141577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es-AR" sz="3200" b="1" dirty="0" smtClean="0"/>
              <a:t>Cadena de Transporte de Electrones</a:t>
            </a:r>
            <a:endParaRPr lang="es-AR" sz="3200" b="1" dirty="0"/>
          </a:p>
          <a:p>
            <a:pPr algn="ctr"/>
            <a:r>
              <a:rPr lang="es-AR" dirty="0" smtClean="0"/>
              <a:t>Feduchi, Blasco, Romero, Yañez. Bioquímica. 1° Edición</a:t>
            </a:r>
          </a:p>
          <a:p>
            <a:pPr algn="ctr"/>
            <a:r>
              <a:rPr lang="es-ES_tradnl" dirty="0" smtClean="0"/>
              <a:t>(Reproducido en la Guía de Trabajos Prácticos de Aula)</a:t>
            </a:r>
            <a:endParaRPr lang="es-AR" dirty="0" smtClean="0"/>
          </a:p>
          <a:p>
            <a:endParaRPr lang="es-AR" dirty="0"/>
          </a:p>
        </p:txBody>
      </p:sp>
      <p:sp>
        <p:nvSpPr>
          <p:cNvPr id="4" name="3 Rectángulo redondeado"/>
          <p:cNvSpPr/>
          <p:nvPr/>
        </p:nvSpPr>
        <p:spPr>
          <a:xfrm>
            <a:off x="428596" y="785794"/>
            <a:ext cx="2000264" cy="100013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5" name="4 Elipse"/>
          <p:cNvSpPr/>
          <p:nvPr/>
        </p:nvSpPr>
        <p:spPr>
          <a:xfrm>
            <a:off x="2143108" y="3143248"/>
            <a:ext cx="857256" cy="100013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6" name="5 Rectángulo redondeado"/>
          <p:cNvSpPr/>
          <p:nvPr/>
        </p:nvSpPr>
        <p:spPr>
          <a:xfrm>
            <a:off x="5000628" y="785794"/>
            <a:ext cx="2214578" cy="1000132"/>
          </a:xfrm>
          <a:prstGeom prst="roundRect">
            <a:avLst/>
          </a:prstGeom>
          <a:noFill/>
          <a:ln w="38100">
            <a:solidFill>
              <a:srgbClr val="5A0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8" name="7 Rectángulo redondeado"/>
          <p:cNvSpPr/>
          <p:nvPr/>
        </p:nvSpPr>
        <p:spPr>
          <a:xfrm>
            <a:off x="2571736" y="785794"/>
            <a:ext cx="2214578" cy="1000132"/>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9" name="8 Rectángulo redondeado"/>
          <p:cNvSpPr/>
          <p:nvPr/>
        </p:nvSpPr>
        <p:spPr>
          <a:xfrm>
            <a:off x="7358082" y="785794"/>
            <a:ext cx="1500198" cy="928694"/>
          </a:xfrm>
          <a:prstGeom prst="roundRect">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1" name="10 Elipse"/>
          <p:cNvSpPr/>
          <p:nvPr/>
        </p:nvSpPr>
        <p:spPr>
          <a:xfrm>
            <a:off x="4071934" y="3071810"/>
            <a:ext cx="928694" cy="1143008"/>
          </a:xfrm>
          <a:prstGeom prst="ellipse">
            <a:avLst/>
          </a:prstGeom>
          <a:noFill/>
          <a:ln w="34925">
            <a:solidFill>
              <a:srgbClr val="5A0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2" name="11 Elipse"/>
          <p:cNvSpPr/>
          <p:nvPr/>
        </p:nvSpPr>
        <p:spPr>
          <a:xfrm>
            <a:off x="3000364" y="3857628"/>
            <a:ext cx="571504" cy="642942"/>
          </a:xfrm>
          <a:prstGeom prst="ellipse">
            <a:avLst/>
          </a:prstGeom>
          <a:no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3" name="12 Elipse"/>
          <p:cNvSpPr/>
          <p:nvPr/>
        </p:nvSpPr>
        <p:spPr>
          <a:xfrm>
            <a:off x="6143636" y="3214686"/>
            <a:ext cx="1071570" cy="1081094"/>
          </a:xfrm>
          <a:prstGeom prst="ellipse">
            <a:avLst/>
          </a:prstGeom>
          <a:noFill/>
          <a:ln w="34925">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13 Rectángulo redondeado"/>
          <p:cNvSpPr/>
          <p:nvPr/>
        </p:nvSpPr>
        <p:spPr>
          <a:xfrm>
            <a:off x="5000628" y="2000240"/>
            <a:ext cx="1285884" cy="357190"/>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5" name="14 Rectángulo redondeado"/>
          <p:cNvSpPr/>
          <p:nvPr/>
        </p:nvSpPr>
        <p:spPr>
          <a:xfrm>
            <a:off x="3000364" y="2428868"/>
            <a:ext cx="1285884" cy="357190"/>
          </a:xfrm>
          <a:prstGeom prst="roundRect">
            <a:avLst/>
          </a:prstGeom>
          <a:noFill/>
          <a:ln w="38100">
            <a:solidFill>
              <a:srgbClr val="B907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6" name="15 Elipse"/>
          <p:cNvSpPr/>
          <p:nvPr/>
        </p:nvSpPr>
        <p:spPr>
          <a:xfrm>
            <a:off x="1214414" y="4071942"/>
            <a:ext cx="500066" cy="42862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7" name="16 Elipse"/>
          <p:cNvSpPr/>
          <p:nvPr/>
        </p:nvSpPr>
        <p:spPr>
          <a:xfrm>
            <a:off x="3143240" y="4857760"/>
            <a:ext cx="500066" cy="42862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grpId="1" nodeType="clickEffect">
                                  <p:stCondLst>
                                    <p:cond delay="0"/>
                                  </p:stCondLst>
                                  <p:childTnLst>
                                    <p:animMotion origin="layout" path="M 0 0 C 0.00607 -0.00255 0.0085 -0.00625 0.01336 -0.01111 C 0.02031 -0.01805 0.02743 -0.02361 0.03506 -0.0287 C 0.04097 -0.03704 0.0434 -0.04167 0.04496 -0.05324 C 0.04635 -0.0743 0.04496 -0.09213 0.06163 -0.1 C 0.07135 -0.11805 0.09079 -0.12593 0.10677 -0.1287 C 0.12118 -0.13542 0.13489 -0.1419 0.15 -0.14444 C 0.15972 -0.14838 0.16996 -0.14838 0.18003 -0.15093 C 0.19166 -0.15023 0.20347 -0.15023 0.2151 -0.14884 C 0.22031 -0.14838 0.22656 -0.14352 0.23177 -0.14213 C 0.24201 -0.13935 0.24531 -0.13935 0.25677 -0.13773 C 0.25954 -0.13704 0.26232 -0.13588 0.2651 -0.13542 C 0.27066 -0.13449 0.27621 -0.13472 0.28177 -0.13333 C 0.29566 -0.12986 0.29843 -0.12662 0.3151 -0.1243 C 0.33819 -0.11435 0.36753 -0.10764 0.38506 -0.13102 C 0.38871 -0.14583 0.3875 -0.16227 0.39166 -0.17546 C 0.39774 -0.19468 0.42847 -0.19977 0.44166 -0.20208 C 0.48368 -0.19907 0.45816 -0.20231 0.48003 -0.19329 C 0.48993 -0.18472 0.50017 -0.18241 0.51145 -0.17986 C 0.52118 -0.17153 0.52465 -0.16736 0.53506 -0.16435 C 0.54774 -0.14213 0.54687 -0.1125 0.55173 -0.08657 C 0.55434 -0.07245 0.55677 -0.05509 0.56163 -0.04213 C 0.56944 -0.0213 0.57343 -0.01273 0.57343 0.01111 " pathEditMode="relative" ptsTypes="ffffffffffffffffffffffA">
                                      <p:cBhvr>
                                        <p:cTn id="54" dur="5000" fill="hold"/>
                                        <p:tgtEl>
                                          <p:spTgt spid="16"/>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4" presetClass="exit" presetSubtype="16" fill="hold" grpId="2" nodeType="clickEffect">
                                  <p:stCondLst>
                                    <p:cond delay="0"/>
                                  </p:stCondLst>
                                  <p:childTnLst>
                                    <p:animEffect transition="out" filter="box(in)">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0" presetClass="path" presetSubtype="0" accel="50000" decel="50000" fill="hold" grpId="1" nodeType="clickEffect">
                                  <p:stCondLst>
                                    <p:cond delay="0"/>
                                  </p:stCondLst>
                                  <p:childTnLst>
                                    <p:animMotion origin="layout" path="M 0 0 C -0.00312 -0.01273 -0.00625 -0.02477 -0.00833 -0.03773 C -0.00781 -0.08657 -0.00763 -0.13565 -0.00659 -0.18449 C -0.00642 -0.19537 -0.00069 -0.20509 0.00348 -0.21342 C 0.00452 -0.21551 0.00677 -0.21991 0.00677 -0.21991 C 0.0073 -0.22291 0.00712 -0.22639 0.00834 -0.22893 C 0.01198 -0.23634 0.02431 -0.2375 0.03004 -0.24004 C 0.03386 -0.23935 0.03785 -0.23935 0.04167 -0.23773 C 0.04358 -0.23703 0.0448 -0.23426 0.04671 -0.23333 C 0.05469 -0.22986 0.06355 -0.22801 0.07171 -0.22453 C 0.07639 -0.21805 0.07344 -0.2206 0.08004 -0.21782 C 0.08334 -0.21643 0.09011 -0.21342 0.09011 -0.21342 C 0.09757 -0.20347 0.10643 -0.18889 0.11667 -0.18449 C 0.12396 -0.17801 0.1316 -0.17338 0.14011 -0.17106 C 0.154 -0.17176 0.16789 -0.17129 0.18177 -0.17338 C 0.18612 -0.17407 0.1882 -0.18078 0.19011 -0.18449 C 0.19792 -0.19907 0.20296 -0.21435 0.21007 -0.22893 C 0.21146 -0.23727 0.21094 -0.25324 0.21511 -0.25995 C 0.21962 -0.26713 0.22605 -0.26921 0.23177 -0.27338 C 0.24375 -0.28217 0.24653 -0.28518 0.26007 -0.28889 C 0.27674 -0.28819 0.29341 -0.28866 0.31007 -0.28657 C 0.31511 -0.28588 0.32066 -0.27129 0.32171 -0.26898 C 0.33091 -0.25069 0.32657 -0.23819 0.34167 -0.22453 C 0.34289 -0.22153 0.34375 -0.21828 0.34514 -0.21551 C 0.34653 -0.21296 0.34896 -0.21157 0.35 -0.20879 C 0.35122 -0.20532 0.3507 -0.20116 0.35174 -0.19768 C 0.35278 -0.19375 0.35625 -0.18958 0.35834 -0.18657 C 0.3625 -0.17083 0.3599 -0.17731 0.36511 -0.16666 C 0.36615 -0.16227 0.3665 -0.15717 0.36841 -0.15324 C 0.36945 -0.15116 0.37084 -0.14907 0.37171 -0.14676 C 0.37518 -0.13773 0.37587 -0.12847 0.38004 -0.11991 C 0.38264 -0.10717 0.38698 -0.09282 0.38837 -0.08009 C 0.39028 -0.06273 0.38837 -0.06921 0.39167 -0.05995 " pathEditMode="relative" ptsTypes="ffffffffffffffffffffffffffffffffA">
                                      <p:cBhvr>
                                        <p:cTn id="67" dur="5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6" grpId="1" animBg="1"/>
      <p:bldP spid="16" grpId="2" animBg="1"/>
      <p:bldP spid="17" grpId="0" animBg="1"/>
      <p:bldP spid="1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upload.wikimedia.org/wikipedia/commons/thumb/6/63/Cadena_de_transporte_de_electrones.svg/400px-Cadena_de_transporte_de_electrones.svg.png"/>
          <p:cNvPicPr>
            <a:picLocks noChangeAspect="1" noChangeArrowheads="1"/>
          </p:cNvPicPr>
          <p:nvPr/>
        </p:nvPicPr>
        <p:blipFill>
          <a:blip r:embed="rId2"/>
          <a:srcRect/>
          <a:stretch>
            <a:fillRect/>
          </a:stretch>
        </p:blipFill>
        <p:spPr bwMode="auto">
          <a:xfrm>
            <a:off x="-32" y="61923"/>
            <a:ext cx="9072594" cy="6724663"/>
          </a:xfrm>
          <a:prstGeom prst="rect">
            <a:avLst/>
          </a:prstGeom>
          <a:noFill/>
        </p:spPr>
      </p:pic>
      <p:cxnSp>
        <p:nvCxnSpPr>
          <p:cNvPr id="6" name="5 Conector curvado"/>
          <p:cNvCxnSpPr/>
          <p:nvPr/>
        </p:nvCxnSpPr>
        <p:spPr>
          <a:xfrm rot="10800000">
            <a:off x="4429124" y="3428999"/>
            <a:ext cx="1571636" cy="214314"/>
          </a:xfrm>
          <a:prstGeom prst="curvedConnector3">
            <a:avLst>
              <a:gd name="adj1" fmla="val 50000"/>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7 Conector curvado"/>
          <p:cNvCxnSpPr/>
          <p:nvPr/>
        </p:nvCxnSpPr>
        <p:spPr>
          <a:xfrm rot="10800000" flipV="1">
            <a:off x="5214942" y="4643445"/>
            <a:ext cx="1000132" cy="71438"/>
          </a:xfrm>
          <a:prstGeom prst="curvedConnector3">
            <a:avLst>
              <a:gd name="adj1" fmla="val 48476"/>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11 Elipse"/>
          <p:cNvSpPr/>
          <p:nvPr/>
        </p:nvSpPr>
        <p:spPr>
          <a:xfrm>
            <a:off x="3500430" y="3143248"/>
            <a:ext cx="1000132" cy="500066"/>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3" name="12 Elipse"/>
          <p:cNvSpPr/>
          <p:nvPr/>
        </p:nvSpPr>
        <p:spPr>
          <a:xfrm>
            <a:off x="4357686" y="4500570"/>
            <a:ext cx="857256" cy="42862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13 CuadroTexto"/>
          <p:cNvSpPr txBox="1"/>
          <p:nvPr/>
        </p:nvSpPr>
        <p:spPr>
          <a:xfrm>
            <a:off x="6643734" y="3214686"/>
            <a:ext cx="2571736" cy="1631216"/>
          </a:xfrm>
          <a:prstGeom prst="rect">
            <a:avLst/>
          </a:prstGeom>
          <a:noFill/>
        </p:spPr>
        <p:txBody>
          <a:bodyPr wrap="square" rtlCol="0">
            <a:spAutoFit/>
          </a:bodyPr>
          <a:lstStyle/>
          <a:p>
            <a:pPr algn="ctr"/>
            <a:r>
              <a:rPr lang="es-ES_tradnl" sz="2000" b="1" dirty="0" smtClean="0">
                <a:solidFill>
                  <a:srgbClr val="FF0000"/>
                </a:solidFill>
                <a:effectLst>
                  <a:outerShdw blurRad="38100" dist="38100" dir="2700000" algn="tl">
                    <a:srgbClr val="000000">
                      <a:alpha val="43137"/>
                    </a:srgbClr>
                  </a:outerShdw>
                </a:effectLst>
              </a:rPr>
              <a:t>Oxidaciones en la Mitocondria:</a:t>
            </a:r>
          </a:p>
          <a:p>
            <a:pPr algn="ctr"/>
            <a:endParaRPr lang="es-ES_tradnl" sz="2000" b="1" dirty="0" smtClean="0">
              <a:solidFill>
                <a:srgbClr val="FF0000"/>
              </a:solidFill>
              <a:effectLst>
                <a:outerShdw blurRad="38100" dist="38100" dir="2700000" algn="tl">
                  <a:srgbClr val="000000">
                    <a:alpha val="43137"/>
                  </a:srgbClr>
                </a:outerShdw>
              </a:effectLst>
            </a:endParaRPr>
          </a:p>
          <a:p>
            <a:pPr algn="ctr"/>
            <a:r>
              <a:rPr lang="es-ES_tradnl" sz="2000" b="1" dirty="0" smtClean="0">
                <a:solidFill>
                  <a:srgbClr val="FF0000"/>
                </a:solidFill>
              </a:rPr>
              <a:t>Aportes de</a:t>
            </a:r>
          </a:p>
          <a:p>
            <a:pPr algn="ctr"/>
            <a:r>
              <a:rPr lang="es-ES_tradnl" sz="2000" b="1" dirty="0" smtClean="0">
                <a:solidFill>
                  <a:srgbClr val="FF0000"/>
                </a:solidFill>
              </a:rPr>
              <a:t> NADH+H+ y FADH2</a:t>
            </a:r>
            <a:endParaRPr lang="es-AR"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ox(in)">
                                      <p:cBhvr>
                                        <p:cTn id="11" dur="2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ox(in)">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Rectángulo"/>
          <p:cNvSpPr>
            <a:spLocks noChangeArrowheads="1"/>
          </p:cNvSpPr>
          <p:nvPr/>
        </p:nvSpPr>
        <p:spPr bwMode="auto">
          <a:xfrm>
            <a:off x="642910" y="500042"/>
            <a:ext cx="8137525" cy="6001643"/>
          </a:xfrm>
          <a:prstGeom prst="rect">
            <a:avLst/>
          </a:prstGeom>
          <a:solidFill>
            <a:schemeClr val="bg1"/>
          </a:solidFill>
          <a:ln w="9525">
            <a:noFill/>
            <a:miter lim="800000"/>
            <a:headEnd/>
            <a:tailEnd/>
          </a:ln>
        </p:spPr>
        <p:txBody>
          <a:bodyPr>
            <a:spAutoFit/>
          </a:bodyPr>
          <a:lstStyle/>
          <a:p>
            <a:pPr algn="ctr"/>
            <a:r>
              <a:rPr lang="es-AR" sz="2400" b="1" i="1" dirty="0" smtClean="0">
                <a:solidFill>
                  <a:srgbClr val="0000CC"/>
                </a:solidFill>
                <a:latin typeface="Comic Sans MS" pitchFamily="66" charset="0"/>
                <a:cs typeface="Arial" pitchFamily="34" charset="0"/>
              </a:rPr>
              <a:t>Por lo tanto…..</a:t>
            </a:r>
          </a:p>
          <a:p>
            <a:pPr algn="ctr"/>
            <a:r>
              <a:rPr lang="es-AR" sz="2400" b="1" u="sng" dirty="0" smtClean="0">
                <a:solidFill>
                  <a:srgbClr val="C00000"/>
                </a:solidFill>
                <a:latin typeface="Arial" pitchFamily="34" charset="0"/>
                <a:cs typeface="Arial" pitchFamily="34" charset="0"/>
              </a:rPr>
              <a:t>CADENA DE TRANSPORTE ELECTRÓNICO</a:t>
            </a:r>
            <a:endParaRPr lang="es-AR" sz="2400" b="1" dirty="0" smtClean="0">
              <a:solidFill>
                <a:srgbClr val="C00000"/>
              </a:solidFill>
              <a:latin typeface="Arial" pitchFamily="34" charset="0"/>
              <a:cs typeface="Arial" pitchFamily="34" charset="0"/>
            </a:endParaRPr>
          </a:p>
          <a:p>
            <a:pPr algn="ctr"/>
            <a:r>
              <a:rPr lang="es-AR" sz="2400" b="1" i="1" u="sng" dirty="0" smtClean="0">
                <a:solidFill>
                  <a:srgbClr val="0000FF"/>
                </a:solidFill>
                <a:latin typeface="Comic Sans MS" pitchFamily="66" charset="0"/>
                <a:cs typeface="Arial" pitchFamily="34" charset="0"/>
              </a:rPr>
              <a:t>¿Qué procesos comprende?</a:t>
            </a: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1.- Los </a:t>
            </a:r>
            <a:r>
              <a:rPr lang="es-AR" sz="2400" b="1" dirty="0">
                <a:solidFill>
                  <a:srgbClr val="0000FF"/>
                </a:solidFill>
                <a:latin typeface="Arial" pitchFamily="34" charset="0"/>
                <a:cs typeface="Arial" pitchFamily="34" charset="0"/>
              </a:rPr>
              <a:t>electrones</a:t>
            </a:r>
            <a:r>
              <a:rPr lang="es-AR" sz="2400" b="1" dirty="0">
                <a:solidFill>
                  <a:srgbClr val="000000"/>
                </a:solidFill>
                <a:latin typeface="Arial" pitchFamily="34" charset="0"/>
                <a:cs typeface="Arial" pitchFamily="34" charset="0"/>
              </a:rPr>
              <a:t> son transportados a lo largo de la membrana, de un complejo de proteínas transportadoras a otro.</a:t>
            </a: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2. Los </a:t>
            </a:r>
            <a:r>
              <a:rPr lang="es-AR" sz="2400" b="1" dirty="0">
                <a:solidFill>
                  <a:srgbClr val="C00000"/>
                </a:solidFill>
                <a:latin typeface="Arial" pitchFamily="34" charset="0"/>
                <a:cs typeface="Arial" pitchFamily="34" charset="0"/>
              </a:rPr>
              <a:t>protones</a:t>
            </a:r>
            <a:r>
              <a:rPr lang="es-AR" sz="2400" b="1" dirty="0">
                <a:solidFill>
                  <a:srgbClr val="000000"/>
                </a:solidFill>
                <a:latin typeface="Arial" pitchFamily="34" charset="0"/>
                <a:cs typeface="Arial" pitchFamily="34" charset="0"/>
              </a:rPr>
              <a:t> son </a:t>
            </a:r>
            <a:r>
              <a:rPr lang="es-AR" sz="2400" b="1" dirty="0" err="1">
                <a:solidFill>
                  <a:srgbClr val="000000"/>
                </a:solidFill>
                <a:latin typeface="Arial" pitchFamily="34" charset="0"/>
                <a:cs typeface="Arial" pitchFamily="34" charset="0"/>
              </a:rPr>
              <a:t>translocados</a:t>
            </a:r>
            <a:r>
              <a:rPr lang="es-AR" sz="2400" b="1" dirty="0">
                <a:solidFill>
                  <a:srgbClr val="000000"/>
                </a:solidFill>
                <a:latin typeface="Arial" pitchFamily="34" charset="0"/>
                <a:cs typeface="Arial" pitchFamily="34" charset="0"/>
              </a:rPr>
              <a:t> a través de la membrana, desde </a:t>
            </a:r>
            <a:r>
              <a:rPr lang="es-AR" sz="2400" b="1" dirty="0" smtClean="0">
                <a:solidFill>
                  <a:srgbClr val="000000"/>
                </a:solidFill>
                <a:latin typeface="Arial" pitchFamily="34" charset="0"/>
                <a:cs typeface="Arial" pitchFamily="34" charset="0"/>
              </a:rPr>
              <a:t>la matriz </a:t>
            </a:r>
            <a:r>
              <a:rPr lang="es-AR" sz="2400" b="1" dirty="0">
                <a:solidFill>
                  <a:srgbClr val="000000"/>
                </a:solidFill>
                <a:latin typeface="Arial" pitchFamily="34" charset="0"/>
                <a:cs typeface="Arial" pitchFamily="34" charset="0"/>
              </a:rPr>
              <a:t>hacia el espacio </a:t>
            </a:r>
            <a:r>
              <a:rPr lang="es-AR" sz="2400" b="1" dirty="0" err="1">
                <a:solidFill>
                  <a:srgbClr val="000000"/>
                </a:solidFill>
                <a:latin typeface="Arial" pitchFamily="34" charset="0"/>
                <a:cs typeface="Arial" pitchFamily="34" charset="0"/>
              </a:rPr>
              <a:t>intermembrana</a:t>
            </a:r>
            <a:r>
              <a:rPr lang="es-AR" sz="2400" b="1" dirty="0">
                <a:solidFill>
                  <a:srgbClr val="000000"/>
                </a:solidFill>
                <a:latin typeface="Arial" pitchFamily="34" charset="0"/>
                <a:cs typeface="Arial" pitchFamily="34" charset="0"/>
              </a:rPr>
              <a:t> de la </a:t>
            </a:r>
            <a:r>
              <a:rPr lang="es-AR" sz="2400" b="1" dirty="0" smtClean="0">
                <a:solidFill>
                  <a:srgbClr val="000000"/>
                </a:solidFill>
                <a:latin typeface="Arial" pitchFamily="34" charset="0"/>
                <a:cs typeface="Arial" pitchFamily="34" charset="0"/>
              </a:rPr>
              <a:t>mitocondria. </a:t>
            </a:r>
          </a:p>
          <a:p>
            <a:r>
              <a:rPr lang="es-AR" sz="2400" b="1" dirty="0" smtClean="0">
                <a:solidFill>
                  <a:srgbClr val="000000"/>
                </a:solidFill>
                <a:latin typeface="Arial" pitchFamily="34" charset="0"/>
                <a:cs typeface="Arial" pitchFamily="34" charset="0"/>
              </a:rPr>
              <a:t>	Esto determina la formación de un </a:t>
            </a:r>
          </a:p>
          <a:p>
            <a:r>
              <a:rPr lang="es-AR" sz="2400" b="1" dirty="0" smtClean="0">
                <a:solidFill>
                  <a:srgbClr val="C00000"/>
                </a:solidFill>
                <a:latin typeface="Arial" pitchFamily="34" charset="0"/>
                <a:cs typeface="Arial" pitchFamily="34" charset="0"/>
              </a:rPr>
              <a:t>	gradiente </a:t>
            </a:r>
            <a:r>
              <a:rPr lang="es-AR" sz="2400" b="1" dirty="0">
                <a:solidFill>
                  <a:srgbClr val="C00000"/>
                </a:solidFill>
                <a:latin typeface="Arial" pitchFamily="34" charset="0"/>
                <a:cs typeface="Arial" pitchFamily="34" charset="0"/>
              </a:rPr>
              <a:t>de </a:t>
            </a:r>
            <a:r>
              <a:rPr lang="es-AR" sz="2400" b="1" dirty="0" smtClean="0">
                <a:solidFill>
                  <a:srgbClr val="C00000"/>
                </a:solidFill>
                <a:latin typeface="Arial" pitchFamily="34" charset="0"/>
                <a:cs typeface="Arial" pitchFamily="34" charset="0"/>
              </a:rPr>
              <a:t>protones.</a:t>
            </a:r>
          </a:p>
          <a:p>
            <a:endParaRPr lang="es-AR" sz="2400" b="1" dirty="0">
              <a:solidFill>
                <a:srgbClr val="C00000"/>
              </a:solidFill>
              <a:latin typeface="Arial" pitchFamily="34" charset="0"/>
              <a:cs typeface="Arial" pitchFamily="34" charset="0"/>
            </a:endParaRPr>
          </a:p>
          <a:p>
            <a:r>
              <a:rPr lang="es-AR" sz="2400" b="1" dirty="0" smtClean="0">
                <a:latin typeface="Arial" pitchFamily="34" charset="0"/>
                <a:cs typeface="Arial" pitchFamily="34" charset="0"/>
              </a:rPr>
              <a:t>3. El </a:t>
            </a:r>
            <a:r>
              <a:rPr lang="es-AR" sz="2400" b="1" dirty="0">
                <a:solidFill>
                  <a:srgbClr val="00CC00"/>
                </a:solidFill>
                <a:latin typeface="Arial" pitchFamily="34" charset="0"/>
                <a:cs typeface="Arial" pitchFamily="34" charset="0"/>
              </a:rPr>
              <a:t>oxígeno </a:t>
            </a:r>
            <a:r>
              <a:rPr lang="es-AR" sz="2400" b="1" dirty="0">
                <a:latin typeface="Arial" pitchFamily="34" charset="0"/>
                <a:cs typeface="Arial" pitchFamily="34" charset="0"/>
              </a:rPr>
              <a:t>es el aceptor terminal </a:t>
            </a:r>
            <a:r>
              <a:rPr lang="es-AR" sz="2400" b="1" dirty="0" smtClean="0">
                <a:latin typeface="Arial" pitchFamily="34" charset="0"/>
                <a:cs typeface="Arial" pitchFamily="34" charset="0"/>
              </a:rPr>
              <a:t>del </a:t>
            </a:r>
            <a:r>
              <a:rPr lang="es-AR" sz="2400" b="1" dirty="0">
                <a:latin typeface="Arial" pitchFamily="34" charset="0"/>
                <a:cs typeface="Arial" pitchFamily="34" charset="0"/>
              </a:rPr>
              <a:t>electrón, </a:t>
            </a:r>
            <a:r>
              <a:rPr lang="es-AR" sz="2400" b="1" dirty="0">
                <a:solidFill>
                  <a:srgbClr val="000000"/>
                </a:solidFill>
                <a:latin typeface="Arial" pitchFamily="34" charset="0"/>
                <a:cs typeface="Arial" pitchFamily="34" charset="0"/>
              </a:rPr>
              <a:t>combinándose con electrones </a:t>
            </a:r>
            <a:r>
              <a:rPr lang="es-AR" sz="2400" b="1" dirty="0" smtClean="0">
                <a:solidFill>
                  <a:srgbClr val="000000"/>
                </a:solidFill>
                <a:latin typeface="Arial" pitchFamily="34" charset="0"/>
                <a:cs typeface="Arial" pitchFamily="34" charset="0"/>
              </a:rPr>
              <a:t>y </a:t>
            </a:r>
            <a:r>
              <a:rPr lang="es-AR" sz="2400" b="1" dirty="0" err="1" smtClean="0">
                <a:solidFill>
                  <a:srgbClr val="000000"/>
                </a:solidFill>
                <a:latin typeface="Arial" pitchFamily="34" charset="0"/>
                <a:cs typeface="Arial" pitchFamily="34" charset="0"/>
              </a:rPr>
              <a:t>H</a:t>
            </a:r>
            <a:r>
              <a:rPr lang="es-AR" sz="2400" b="1" baseline="30000" dirty="0" err="1" smtClean="0">
                <a:solidFill>
                  <a:srgbClr val="000000"/>
                </a:solidFill>
                <a:latin typeface="Arial" pitchFamily="34" charset="0"/>
                <a:cs typeface="Arial" pitchFamily="34" charset="0"/>
              </a:rPr>
              <a:t>+</a:t>
            </a:r>
            <a:r>
              <a:rPr lang="es-AR" sz="2400" b="1" dirty="0" err="1" smtClean="0">
                <a:solidFill>
                  <a:srgbClr val="000000"/>
                </a:solidFill>
                <a:latin typeface="Arial" pitchFamily="34" charset="0"/>
                <a:cs typeface="Arial" pitchFamily="34" charset="0"/>
              </a:rPr>
              <a:t>para</a:t>
            </a:r>
            <a:r>
              <a:rPr lang="es-AR" sz="2400" b="1" dirty="0" smtClean="0">
                <a:solidFill>
                  <a:srgbClr val="000000"/>
                </a:solidFill>
                <a:latin typeface="Arial" pitchFamily="34" charset="0"/>
                <a:cs typeface="Arial" pitchFamily="34" charset="0"/>
              </a:rPr>
              <a:t> </a:t>
            </a:r>
            <a:r>
              <a:rPr lang="es-AR" sz="2400" b="1" dirty="0">
                <a:solidFill>
                  <a:srgbClr val="000000"/>
                </a:solidFill>
                <a:latin typeface="Arial" pitchFamily="34" charset="0"/>
                <a:cs typeface="Arial" pitchFamily="34" charset="0"/>
              </a:rPr>
              <a:t>producir agua.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602">
                                            <p:txEl>
                                              <p:pRg st="4" end="4"/>
                                            </p:txEl>
                                          </p:spTgt>
                                        </p:tgtEl>
                                        <p:attrNameLst>
                                          <p:attrName>style.visibility</p:attrName>
                                        </p:attrNameLst>
                                      </p:cBhvr>
                                      <p:to>
                                        <p:strVal val="visible"/>
                                      </p:to>
                                    </p:set>
                                    <p:animEffect transition="in" filter="wipe(left)">
                                      <p:cBhvr>
                                        <p:cTn id="7" dur="500"/>
                                        <p:tgtEl>
                                          <p:spTgt spid="2560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602">
                                            <p:txEl>
                                              <p:pRg st="6" end="6"/>
                                            </p:txEl>
                                          </p:spTgt>
                                        </p:tgtEl>
                                        <p:attrNameLst>
                                          <p:attrName>style.visibility</p:attrName>
                                        </p:attrNameLst>
                                      </p:cBhvr>
                                      <p:to>
                                        <p:strVal val="visible"/>
                                      </p:to>
                                    </p:set>
                                    <p:animEffect transition="in" filter="wipe(left)">
                                      <p:cBhvr>
                                        <p:cTn id="12" dur="500"/>
                                        <p:tgtEl>
                                          <p:spTgt spid="2560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602">
                                            <p:txEl>
                                              <p:pRg st="7" end="7"/>
                                            </p:txEl>
                                          </p:spTgt>
                                        </p:tgtEl>
                                        <p:attrNameLst>
                                          <p:attrName>style.visibility</p:attrName>
                                        </p:attrNameLst>
                                      </p:cBhvr>
                                      <p:to>
                                        <p:strVal val="visible"/>
                                      </p:to>
                                    </p:set>
                                    <p:animEffect transition="in" filter="wipe(down)">
                                      <p:cBhvr>
                                        <p:cTn id="17" dur="500"/>
                                        <p:tgtEl>
                                          <p:spTgt spid="25602">
                                            <p:txEl>
                                              <p:pRg st="7" end="7"/>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5602">
                                            <p:txEl>
                                              <p:pRg st="8" end="8"/>
                                            </p:txEl>
                                          </p:spTgt>
                                        </p:tgtEl>
                                        <p:attrNameLst>
                                          <p:attrName>style.visibility</p:attrName>
                                        </p:attrNameLst>
                                      </p:cBhvr>
                                      <p:to>
                                        <p:strVal val="visible"/>
                                      </p:to>
                                    </p:set>
                                    <p:animEffect transition="in" filter="wipe(down)">
                                      <p:cBhvr>
                                        <p:cTn id="20" dur="500"/>
                                        <p:tgtEl>
                                          <p:spTgt spid="25602">
                                            <p:txEl>
                                              <p:pRg st="8" end="8"/>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5602">
                                            <p:txEl>
                                              <p:pRg st="10" end="10"/>
                                            </p:txEl>
                                          </p:spTgt>
                                        </p:tgtEl>
                                        <p:attrNameLst>
                                          <p:attrName>style.visibility</p:attrName>
                                        </p:attrNameLst>
                                      </p:cBhvr>
                                      <p:to>
                                        <p:strVal val="visible"/>
                                      </p:to>
                                    </p:set>
                                    <p:animEffect transition="in" filter="wipe(left)">
                                      <p:cBhvr>
                                        <p:cTn id="25" dur="500"/>
                                        <p:tgtEl>
                                          <p:spTgt spid="2560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20688" y="692150"/>
            <a:ext cx="8281987" cy="5632311"/>
          </a:xfrm>
          <a:prstGeom prst="rect">
            <a:avLst/>
          </a:prstGeom>
          <a:solidFill>
            <a:schemeClr val="bg1"/>
          </a:solidFill>
        </p:spPr>
        <p:txBody>
          <a:bodyPr>
            <a:spAutoFit/>
          </a:bodyPr>
          <a:lstStyle/>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rPr>
              <a:t>La transferencia de electrones desde el NADH a través de la cadena respiratoria hasta el O</a:t>
            </a:r>
            <a:r>
              <a:rPr lang="es-MX" sz="2400" b="1" baseline="-25000" dirty="0">
                <a:solidFill>
                  <a:prstClr val="black"/>
                </a:solidFill>
                <a:latin typeface="Arial" pitchFamily="34" charset="0"/>
                <a:cs typeface="Arial" pitchFamily="34" charset="0"/>
              </a:rPr>
              <a:t>2</a:t>
            </a:r>
            <a:r>
              <a:rPr lang="es-MX" sz="2400" b="1" dirty="0">
                <a:solidFill>
                  <a:prstClr val="black"/>
                </a:solidFill>
                <a:latin typeface="Arial" pitchFamily="34" charset="0"/>
                <a:cs typeface="Arial" pitchFamily="34" charset="0"/>
              </a:rPr>
              <a:t> es un proceso </a:t>
            </a:r>
            <a:r>
              <a:rPr lang="es-MX" sz="2400" b="1" dirty="0">
                <a:solidFill>
                  <a:srgbClr val="0000CC"/>
                </a:solidFill>
                <a:latin typeface="Arial" pitchFamily="34" charset="0"/>
                <a:cs typeface="Arial" pitchFamily="34" charset="0"/>
              </a:rPr>
              <a:t>altamente exergónico.</a:t>
            </a:r>
          </a:p>
          <a:p>
            <a:pPr fontAlgn="auto">
              <a:spcBef>
                <a:spcPts val="0"/>
              </a:spcBef>
              <a:spcAft>
                <a:spcPts val="0"/>
              </a:spcAft>
              <a:defRPr/>
            </a:pPr>
            <a:endParaRPr lang="es-MX" sz="2400" b="1" dirty="0">
              <a:solidFill>
                <a:prstClr val="black"/>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rPr>
              <a:t>La mayor parte de esa energía se emplea para </a:t>
            </a:r>
            <a:r>
              <a:rPr lang="es-MX" sz="2400" b="1" dirty="0">
                <a:solidFill>
                  <a:srgbClr val="0000CC"/>
                </a:solidFill>
                <a:latin typeface="Arial" pitchFamily="34" charset="0"/>
                <a:cs typeface="Arial" pitchFamily="34" charset="0"/>
              </a:rPr>
              <a:t>bombear protones fuera de la matriz.</a:t>
            </a:r>
          </a:p>
          <a:p>
            <a:pPr fontAlgn="auto">
              <a:spcBef>
                <a:spcPts val="0"/>
              </a:spcBef>
              <a:spcAft>
                <a:spcPts val="0"/>
              </a:spcAft>
              <a:defRPr/>
            </a:pPr>
            <a:endParaRPr lang="es-MX" sz="2400" b="1" dirty="0">
              <a:solidFill>
                <a:srgbClr val="0000CC"/>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MX" sz="2400" b="1" dirty="0">
                <a:solidFill>
                  <a:srgbClr val="0000CC"/>
                </a:solidFill>
                <a:latin typeface="Arial" pitchFamily="34" charset="0"/>
                <a:cs typeface="Arial" pitchFamily="34" charset="0"/>
              </a:rPr>
              <a:t>Por cada par de electrones transferidos al O</a:t>
            </a:r>
            <a:r>
              <a:rPr lang="es-MX" sz="2400" b="1" baseline="-25000" dirty="0">
                <a:solidFill>
                  <a:srgbClr val="0000CC"/>
                </a:solidFill>
                <a:latin typeface="Arial" pitchFamily="34" charset="0"/>
                <a:cs typeface="Arial" pitchFamily="34" charset="0"/>
              </a:rPr>
              <a:t>2</a:t>
            </a:r>
            <a:r>
              <a:rPr lang="es-MX" sz="2400" b="1" dirty="0">
                <a:solidFill>
                  <a:srgbClr val="0000CC"/>
                </a:solidFill>
                <a:latin typeface="Arial" pitchFamily="34" charset="0"/>
                <a:cs typeface="Arial" pitchFamily="34" charset="0"/>
              </a:rPr>
              <a:t>  </a:t>
            </a:r>
            <a:r>
              <a:rPr lang="es-MX" sz="2400" b="1" dirty="0">
                <a:solidFill>
                  <a:srgbClr val="0000CC"/>
                </a:solidFill>
                <a:latin typeface="Arial" pitchFamily="34" charset="0"/>
                <a:cs typeface="Arial" pitchFamily="34" charset="0"/>
                <a:sym typeface="Wingdings" pitchFamily="2" charset="2"/>
              </a:rPr>
              <a:t> </a:t>
            </a:r>
            <a:r>
              <a:rPr lang="es-MX" sz="2400" b="1" dirty="0">
                <a:solidFill>
                  <a:srgbClr val="FF0000"/>
                </a:solidFill>
                <a:latin typeface="Arial" pitchFamily="34" charset="0"/>
                <a:cs typeface="Arial" pitchFamily="34" charset="0"/>
                <a:sym typeface="Wingdings" pitchFamily="2" charset="2"/>
              </a:rPr>
              <a:t>los complejos I y III bombean 4 H</a:t>
            </a:r>
            <a:r>
              <a:rPr lang="es-MX" sz="2400" b="1" baseline="30000" dirty="0">
                <a:solidFill>
                  <a:srgbClr val="FF0000"/>
                </a:solidFill>
                <a:latin typeface="Arial" pitchFamily="34" charset="0"/>
                <a:cs typeface="Arial" pitchFamily="34" charset="0"/>
                <a:sym typeface="Wingdings" pitchFamily="2" charset="2"/>
              </a:rPr>
              <a:t>+</a:t>
            </a:r>
            <a:r>
              <a:rPr lang="es-MX" sz="2400" b="1" dirty="0">
                <a:solidFill>
                  <a:srgbClr val="FF0000"/>
                </a:solidFill>
                <a:latin typeface="Arial" pitchFamily="34" charset="0"/>
                <a:cs typeface="Arial" pitchFamily="34" charset="0"/>
                <a:sym typeface="Wingdings" pitchFamily="2" charset="2"/>
              </a:rPr>
              <a:t> y </a:t>
            </a:r>
            <a:r>
              <a:rPr lang="es-MX" sz="2400" b="1" dirty="0" smtClean="0">
                <a:solidFill>
                  <a:srgbClr val="FF0000"/>
                </a:solidFill>
                <a:latin typeface="Arial" pitchFamily="34" charset="0"/>
                <a:cs typeface="Arial" pitchFamily="34" charset="0"/>
                <a:sym typeface="Wingdings" pitchFamily="2" charset="2"/>
              </a:rPr>
              <a:t>el </a:t>
            </a:r>
            <a:r>
              <a:rPr lang="es-MX" sz="2400" b="1" dirty="0">
                <a:solidFill>
                  <a:srgbClr val="FF0000"/>
                </a:solidFill>
                <a:latin typeface="Arial" pitchFamily="34" charset="0"/>
                <a:cs typeface="Arial" pitchFamily="34" charset="0"/>
                <a:sym typeface="Wingdings" pitchFamily="2" charset="2"/>
              </a:rPr>
              <a:t>complejo </a:t>
            </a:r>
            <a:r>
              <a:rPr lang="es-MX" sz="2400" b="1" dirty="0" smtClean="0">
                <a:solidFill>
                  <a:srgbClr val="FF0000"/>
                </a:solidFill>
                <a:latin typeface="Arial" pitchFamily="34" charset="0"/>
                <a:cs typeface="Arial" pitchFamily="34" charset="0"/>
                <a:sym typeface="Wingdings" pitchFamily="2" charset="2"/>
              </a:rPr>
              <a:t>IV 2 H</a:t>
            </a:r>
            <a:r>
              <a:rPr lang="es-MX" sz="2400" b="1" baseline="30000" dirty="0" smtClean="0">
                <a:solidFill>
                  <a:srgbClr val="FF0000"/>
                </a:solidFill>
                <a:latin typeface="Arial" pitchFamily="34" charset="0"/>
                <a:cs typeface="Arial" pitchFamily="34" charset="0"/>
                <a:sym typeface="Wingdings" pitchFamily="2" charset="2"/>
              </a:rPr>
              <a:t>+</a:t>
            </a:r>
            <a:endParaRPr lang="es-MX" sz="2400" b="1" dirty="0">
              <a:solidFill>
                <a:srgbClr val="0000CC"/>
              </a:solidFill>
              <a:latin typeface="Arial" pitchFamily="34" charset="0"/>
              <a:cs typeface="Arial" pitchFamily="34" charset="0"/>
              <a:sym typeface="Wingdings" pitchFamily="2" charset="2"/>
            </a:endParaRPr>
          </a:p>
          <a:p>
            <a:pPr fontAlgn="auto">
              <a:spcBef>
                <a:spcPts val="0"/>
              </a:spcBef>
              <a:spcAft>
                <a:spcPts val="0"/>
              </a:spcAft>
              <a:defRPr/>
            </a:pP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sym typeface="Wingdings" pitchFamily="2" charset="2"/>
              </a:rPr>
              <a:t>El complejo II no transfiere H</a:t>
            </a:r>
            <a:r>
              <a:rPr lang="es-MX" sz="2400" b="1" baseline="30000" dirty="0">
                <a:solidFill>
                  <a:prstClr val="black"/>
                </a:solidFill>
                <a:latin typeface="Arial" pitchFamily="34" charset="0"/>
                <a:cs typeface="Arial" pitchFamily="34" charset="0"/>
                <a:sym typeface="Wingdings" pitchFamily="2" charset="2"/>
              </a:rPr>
              <a:t>+</a:t>
            </a:r>
            <a:r>
              <a:rPr lang="es-MX" sz="2400" b="1" dirty="0">
                <a:solidFill>
                  <a:prstClr val="black"/>
                </a:solidFill>
                <a:latin typeface="Arial" pitchFamily="34" charset="0"/>
                <a:cs typeface="Arial" pitchFamily="34" charset="0"/>
                <a:sym typeface="Wingdings" pitchFamily="2" charset="2"/>
              </a:rPr>
              <a:t> ya que no atraviesa la membrana interna como los </a:t>
            </a:r>
            <a:r>
              <a:rPr lang="es-MX" sz="2400" b="1" dirty="0" smtClean="0">
                <a:solidFill>
                  <a:prstClr val="black"/>
                </a:solidFill>
                <a:latin typeface="Arial" pitchFamily="34" charset="0"/>
                <a:cs typeface="Arial" pitchFamily="34" charset="0"/>
                <a:sym typeface="Wingdings" pitchFamily="2" charset="2"/>
              </a:rPr>
              <a:t>demás</a:t>
            </a: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sym typeface="Wingdings" pitchFamily="2" charset="2"/>
              </a:rPr>
              <a:t>Así </a:t>
            </a:r>
            <a:r>
              <a:rPr lang="es-MX" sz="2400" b="1" dirty="0" smtClean="0">
                <a:solidFill>
                  <a:srgbClr val="FF0000"/>
                </a:solidFill>
                <a:latin typeface="Arial" pitchFamily="34" charset="0"/>
                <a:cs typeface="Arial" pitchFamily="34" charset="0"/>
                <a:sym typeface="Wingdings" pitchFamily="2" charset="2"/>
              </a:rPr>
              <a:t>se genera un gradiente de protones a través de la membrana interna mitocondrial</a:t>
            </a:r>
            <a:endParaRPr lang="es-AR" sz="2400" b="1" dirty="0">
              <a:solidFill>
                <a:srgbClr val="FF0000"/>
              </a:solidFill>
              <a:latin typeface="Arial" pitchFamily="34" charset="0"/>
              <a:cs typeface="Arial" pitchFamily="34" charset="0"/>
            </a:endParaRPr>
          </a:p>
        </p:txBody>
      </p:sp>
    </p:spTree>
    <p:extLst>
      <p:ext uri="{BB962C8B-B14F-4D97-AF65-F5344CB8AC3E}">
        <p14:creationId xmlns="" xmlns:p14="http://schemas.microsoft.com/office/powerpoint/2010/main" val="22907071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00034" y="0"/>
            <a:ext cx="8215370" cy="1654164"/>
          </a:xfrm>
        </p:spPr>
        <p:txBody>
          <a:bodyPr>
            <a:normAutofit fontScale="90000"/>
          </a:bodyPr>
          <a:lstStyle/>
          <a:p>
            <a:r>
              <a:rPr lang="es-ES_tradnl" sz="2800" b="1" dirty="0" smtClean="0">
                <a:solidFill>
                  <a:srgbClr val="C00000"/>
                </a:solidFill>
                <a:latin typeface="Comic Sans MS" pitchFamily="66" charset="0"/>
              </a:rPr>
              <a:t/>
            </a:r>
            <a:br>
              <a:rPr lang="es-ES_tradnl" sz="2800" b="1" dirty="0" smtClean="0">
                <a:solidFill>
                  <a:srgbClr val="C00000"/>
                </a:solidFill>
                <a:latin typeface="Comic Sans MS" pitchFamily="66" charset="0"/>
              </a:rPr>
            </a:br>
            <a:r>
              <a:rPr lang="es-ES_tradnl" sz="2800" b="1" dirty="0">
                <a:solidFill>
                  <a:srgbClr val="C00000"/>
                </a:solidFill>
                <a:latin typeface="Comic Sans MS" pitchFamily="66" charset="0"/>
              </a:rPr>
              <a:t/>
            </a:r>
            <a:br>
              <a:rPr lang="es-ES_tradnl" sz="2800" b="1" dirty="0">
                <a:solidFill>
                  <a:srgbClr val="C00000"/>
                </a:solidFill>
                <a:latin typeface="Comic Sans MS" pitchFamily="66" charset="0"/>
              </a:rPr>
            </a:br>
            <a:r>
              <a:rPr lang="es-ES_tradnl" sz="3600" b="1" dirty="0" smtClean="0">
                <a:solidFill>
                  <a:srgbClr val="C00000"/>
                </a:solidFill>
                <a:latin typeface="Comic Sans MS" pitchFamily="66" charset="0"/>
              </a:rPr>
              <a:t>Transporte Electrónico mitocondrial</a:t>
            </a:r>
            <a:br>
              <a:rPr lang="es-ES_tradnl" sz="3600" b="1" dirty="0" smtClean="0">
                <a:solidFill>
                  <a:srgbClr val="C00000"/>
                </a:solidFill>
                <a:latin typeface="Comic Sans MS" pitchFamily="66" charset="0"/>
              </a:rPr>
            </a:br>
            <a:r>
              <a:rPr lang="es-ES_tradnl" sz="3600" b="1" dirty="0" smtClean="0">
                <a:solidFill>
                  <a:srgbClr val="C00000"/>
                </a:solidFill>
                <a:latin typeface="Comic Sans MS" pitchFamily="66" charset="0"/>
              </a:rPr>
              <a:t>¿Qué tipo de proceso?</a:t>
            </a:r>
            <a:r>
              <a:rPr lang="es-ES_tradnl" sz="2800" b="1" dirty="0" smtClean="0">
                <a:solidFill>
                  <a:srgbClr val="C00000"/>
                </a:solidFill>
                <a:latin typeface="Comic Sans MS" pitchFamily="66" charset="0"/>
              </a:rPr>
              <a:t/>
            </a:r>
            <a:br>
              <a:rPr lang="es-ES_tradnl" sz="2800" b="1" dirty="0" smtClean="0">
                <a:solidFill>
                  <a:srgbClr val="C00000"/>
                </a:solidFill>
                <a:latin typeface="Comic Sans MS" pitchFamily="66" charset="0"/>
              </a:rPr>
            </a:br>
            <a:endParaRPr lang="es-AR" sz="2800" b="1" dirty="0">
              <a:solidFill>
                <a:srgbClr val="C00000"/>
              </a:solidFill>
              <a:latin typeface="Comic Sans MS" pitchFamily="66" charset="0"/>
            </a:endParaRPr>
          </a:p>
        </p:txBody>
      </p:sp>
      <p:sp>
        <p:nvSpPr>
          <p:cNvPr id="4" name="3 CuadroTexto"/>
          <p:cNvSpPr txBox="1"/>
          <p:nvPr/>
        </p:nvSpPr>
        <p:spPr>
          <a:xfrm>
            <a:off x="357158" y="1570612"/>
            <a:ext cx="8550739" cy="4278094"/>
          </a:xfrm>
          <a:prstGeom prst="rect">
            <a:avLst/>
          </a:prstGeom>
          <a:noFill/>
        </p:spPr>
        <p:txBody>
          <a:bodyPr wrap="none" rtlCol="0">
            <a:spAutoFit/>
          </a:bodyPr>
          <a:lstStyle/>
          <a:p>
            <a:pPr>
              <a:lnSpc>
                <a:spcPct val="150000"/>
              </a:lnSpc>
              <a:buFont typeface="Wingdings" pitchFamily="2" charset="2"/>
              <a:buChar char="Ø"/>
            </a:pPr>
            <a:r>
              <a:rPr lang="es-ES_tradnl" sz="2400" b="1" dirty="0" smtClean="0">
                <a:latin typeface="Arial" pitchFamily="34" charset="0"/>
                <a:cs typeface="Arial" pitchFamily="34" charset="0"/>
              </a:rPr>
              <a:t>El flujo de e- ocurre a favor del gradiente </a:t>
            </a:r>
          </a:p>
          <a:p>
            <a:pPr>
              <a:lnSpc>
                <a:spcPct val="150000"/>
              </a:lnSpc>
            </a:pPr>
            <a:r>
              <a:rPr lang="es-ES_tradnl" sz="2400" b="1" dirty="0" smtClean="0">
                <a:latin typeface="Arial" pitchFamily="34" charset="0"/>
                <a:cs typeface="Arial" pitchFamily="34" charset="0"/>
              </a:rPr>
              <a:t>	de Potencial de Reducción</a:t>
            </a:r>
          </a:p>
          <a:p>
            <a:pPr>
              <a:lnSpc>
                <a:spcPct val="150000"/>
              </a:lnSpc>
              <a:buFont typeface="Wingdings" pitchFamily="2" charset="2"/>
              <a:buChar char="Ø"/>
            </a:pPr>
            <a:r>
              <a:rPr lang="es-ES_tradnl" sz="2400" b="1" dirty="0" smtClean="0">
                <a:latin typeface="Arial" pitchFamily="34" charset="0"/>
                <a:cs typeface="Arial" pitchFamily="34" charset="0"/>
              </a:rPr>
              <a:t>Es un proceso </a:t>
            </a:r>
            <a:r>
              <a:rPr lang="es-ES_tradnl" sz="2400" b="1" dirty="0" smtClean="0">
                <a:solidFill>
                  <a:srgbClr val="C00000"/>
                </a:solidFill>
                <a:latin typeface="Arial" pitchFamily="34" charset="0"/>
                <a:cs typeface="Arial" pitchFamily="34" charset="0"/>
              </a:rPr>
              <a:t>exergónico</a:t>
            </a:r>
          </a:p>
          <a:p>
            <a:pPr>
              <a:lnSpc>
                <a:spcPct val="150000"/>
              </a:lnSpc>
              <a:buFont typeface="Wingdings" pitchFamily="2" charset="2"/>
              <a:buChar char="Ø"/>
            </a:pPr>
            <a:r>
              <a:rPr lang="es-ES_tradnl" sz="2400" b="1" dirty="0" smtClean="0">
                <a:latin typeface="Arial" pitchFamily="34" charset="0"/>
                <a:cs typeface="Arial" pitchFamily="34" charset="0"/>
              </a:rPr>
              <a:t>Transcurre con disminución de energía libre</a:t>
            </a:r>
          </a:p>
          <a:p>
            <a:pPr>
              <a:lnSpc>
                <a:spcPct val="150000"/>
              </a:lnSpc>
              <a:buFont typeface="Wingdings" pitchFamily="2" charset="2"/>
              <a:buChar char="Ø"/>
            </a:pPr>
            <a:r>
              <a:rPr lang="es-ES_tradnl" sz="2400" b="1" dirty="0" smtClean="0">
                <a:latin typeface="Arial" pitchFamily="34" charset="0"/>
                <a:cs typeface="Arial" pitchFamily="34" charset="0"/>
              </a:rPr>
              <a:t>Neto posee un </a:t>
            </a:r>
            <a:r>
              <a:rPr lang="es-ES_tradnl" sz="2400" b="1" dirty="0" smtClean="0">
                <a:solidFill>
                  <a:srgbClr val="C00000"/>
                </a:solidFill>
                <a:latin typeface="Arial" pitchFamily="34" charset="0"/>
                <a:cs typeface="Arial" pitchFamily="34" charset="0"/>
              </a:rPr>
              <a:t>– </a:t>
            </a:r>
            <a:r>
              <a:rPr lang="es-ES_tradnl" sz="2400" b="1" dirty="0" smtClean="0">
                <a:solidFill>
                  <a:srgbClr val="C00000"/>
                </a:solidFill>
                <a:latin typeface="Symbol" pitchFamily="18" charset="2"/>
                <a:cs typeface="Arial" pitchFamily="34" charset="0"/>
              </a:rPr>
              <a:t>D</a:t>
            </a:r>
            <a:r>
              <a:rPr lang="es-ES_tradnl" sz="2400" b="1" dirty="0" smtClean="0">
                <a:solidFill>
                  <a:srgbClr val="C00000"/>
                </a:solidFill>
                <a:latin typeface="Arial" pitchFamily="34" charset="0"/>
                <a:cs typeface="Arial" pitchFamily="34" charset="0"/>
              </a:rPr>
              <a:t>G </a:t>
            </a:r>
          </a:p>
          <a:p>
            <a:pPr>
              <a:lnSpc>
                <a:spcPct val="150000"/>
              </a:lnSpc>
              <a:buFont typeface="Wingdings" pitchFamily="2" charset="2"/>
              <a:buChar char="Ø"/>
            </a:pPr>
            <a:r>
              <a:rPr lang="es-ES_tradnl" sz="2400" b="1" dirty="0" smtClean="0">
                <a:latin typeface="Arial" pitchFamily="34" charset="0"/>
                <a:cs typeface="Arial" pitchFamily="34" charset="0"/>
              </a:rPr>
              <a:t>Desde NADH+H hasta O</a:t>
            </a:r>
            <a:r>
              <a:rPr lang="es-ES_tradnl" sz="2400" b="1" baseline="-25000" dirty="0" smtClean="0">
                <a:latin typeface="Arial" pitchFamily="34" charset="0"/>
                <a:cs typeface="Arial" pitchFamily="34" charset="0"/>
              </a:rPr>
              <a:t>2</a:t>
            </a:r>
            <a:r>
              <a:rPr lang="es-ES_tradnl" sz="2400" b="1" dirty="0" smtClean="0">
                <a:latin typeface="Arial" pitchFamily="34" charset="0"/>
                <a:cs typeface="Arial" pitchFamily="34" charset="0"/>
              </a:rPr>
              <a:t>  y formar H</a:t>
            </a:r>
            <a:r>
              <a:rPr lang="es-ES_tradnl" sz="2400" b="1" baseline="-25000" dirty="0" smtClean="0">
                <a:latin typeface="Arial" pitchFamily="34" charset="0"/>
                <a:cs typeface="Arial" pitchFamily="34" charset="0"/>
              </a:rPr>
              <a:t>2</a:t>
            </a:r>
            <a:r>
              <a:rPr lang="es-ES_tradnl" sz="2400" b="1" dirty="0" smtClean="0">
                <a:latin typeface="Arial" pitchFamily="34" charset="0"/>
                <a:cs typeface="Arial" pitchFamily="34" charset="0"/>
              </a:rPr>
              <a:t>O : </a:t>
            </a:r>
            <a:r>
              <a:rPr lang="es-ES_tradnl" sz="2400" b="1" dirty="0" smtClean="0">
                <a:solidFill>
                  <a:srgbClr val="C00000"/>
                </a:solidFill>
                <a:latin typeface="Arial" pitchFamily="34" charset="0"/>
                <a:cs typeface="Arial" pitchFamily="34" charset="0"/>
              </a:rPr>
              <a:t>- 52,6 Kcal/mol</a:t>
            </a:r>
          </a:p>
          <a:p>
            <a:pPr>
              <a:lnSpc>
                <a:spcPct val="200000"/>
              </a:lnSpc>
              <a:buFont typeface="Wingdings" pitchFamily="2" charset="2"/>
              <a:buChar char="Ø"/>
            </a:pPr>
            <a:endParaRPr lang="es-AR" sz="2800" b="1" dirty="0">
              <a:latin typeface="Arial" pitchFamily="34" charset="0"/>
              <a:cs typeface="Arial" pitchFamily="34" charset="0"/>
            </a:endParaRPr>
          </a:p>
        </p:txBody>
      </p:sp>
      <p:sp>
        <p:nvSpPr>
          <p:cNvPr id="5" name="4 CuadroTexto"/>
          <p:cNvSpPr txBox="1"/>
          <p:nvPr/>
        </p:nvSpPr>
        <p:spPr>
          <a:xfrm>
            <a:off x="0" y="5263234"/>
            <a:ext cx="9443611" cy="523220"/>
          </a:xfrm>
          <a:prstGeom prst="rect">
            <a:avLst/>
          </a:prstGeom>
          <a:noFill/>
        </p:spPr>
        <p:txBody>
          <a:bodyPr wrap="none" rtlCol="0">
            <a:spAutoFit/>
          </a:bodyPr>
          <a:lstStyle/>
          <a:p>
            <a:r>
              <a:rPr lang="es-ES_tradnl" sz="2800" b="1" dirty="0" smtClean="0">
                <a:solidFill>
                  <a:srgbClr val="C00000"/>
                </a:solidFill>
                <a:latin typeface="Comic Sans MS" pitchFamily="66" charset="0"/>
              </a:rPr>
              <a:t>¿Se puede aprovechar esta Energía en otro proceso?</a:t>
            </a:r>
            <a:endParaRPr lang="es-AR" sz="2800" b="1" dirty="0">
              <a:solidFill>
                <a:srgbClr val="C00000"/>
              </a:solidFill>
              <a:latin typeface="Comic Sans MS" pitchFamily="66" charset="0"/>
            </a:endParaRPr>
          </a:p>
        </p:txBody>
      </p:sp>
      <p:sp>
        <p:nvSpPr>
          <p:cNvPr id="6" name="5 CuadroTexto"/>
          <p:cNvSpPr txBox="1"/>
          <p:nvPr/>
        </p:nvSpPr>
        <p:spPr>
          <a:xfrm>
            <a:off x="142844" y="5977614"/>
            <a:ext cx="9049272" cy="523220"/>
          </a:xfrm>
          <a:prstGeom prst="rect">
            <a:avLst/>
          </a:prstGeom>
          <a:noFill/>
        </p:spPr>
        <p:txBody>
          <a:bodyPr wrap="none" rtlCol="0">
            <a:spAutoFit/>
          </a:bodyPr>
          <a:lstStyle/>
          <a:p>
            <a:r>
              <a:rPr lang="es-ES_tradnl" sz="2800" b="1" dirty="0" smtClean="0">
                <a:solidFill>
                  <a:srgbClr val="C00000"/>
                </a:solidFill>
                <a:latin typeface="Comic Sans MS" pitchFamily="66" charset="0"/>
              </a:rPr>
              <a:t>¿En formación de enlaces fosfato de alta energía?</a:t>
            </a:r>
            <a:endParaRPr lang="es-AR" sz="2800" b="1" dirty="0">
              <a:solidFill>
                <a:srgbClr val="C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ox(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363156" y="369024"/>
            <a:ext cx="3961534" cy="1631216"/>
          </a:xfrm>
          <a:prstGeom prst="rect">
            <a:avLst/>
          </a:prstGeom>
          <a:noFill/>
        </p:spPr>
        <p:txBody>
          <a:bodyPr wrap="none" rtlCol="0">
            <a:spAutoFit/>
          </a:bodyPr>
          <a:lstStyle/>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CADENA DE </a:t>
            </a:r>
          </a:p>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ELECTRÓNICO </a:t>
            </a:r>
          </a:p>
          <a:p>
            <a:pPr algn="ctr"/>
            <a:r>
              <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MITOCONDRIAL</a:t>
            </a:r>
          </a:p>
          <a:p>
            <a:pPr algn="ctr"/>
            <a:endParaRPr lang="es-ES_tradnl" sz="20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algn="ctr"/>
            <a:r>
              <a:rPr lang="es-ES_tradnl" sz="2000" b="1" i="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 CADENA RESPIRATORIA</a:t>
            </a:r>
          </a:p>
        </p:txBody>
      </p:sp>
      <p:sp>
        <p:nvSpPr>
          <p:cNvPr id="3" name="2 CuadroTexto"/>
          <p:cNvSpPr txBox="1"/>
          <p:nvPr/>
        </p:nvSpPr>
        <p:spPr>
          <a:xfrm>
            <a:off x="1571604" y="2500306"/>
            <a:ext cx="6437981" cy="4832092"/>
          </a:xfrm>
          <a:prstGeom prst="rect">
            <a:avLst/>
          </a:prstGeom>
          <a:noFill/>
        </p:spPr>
        <p:txBody>
          <a:bodyPr wrap="none" rtlCol="0">
            <a:spAutoFit/>
          </a:bodyPr>
          <a:lstStyle/>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Oxidaciones biológicas:</a:t>
            </a:r>
          </a:p>
          <a:p>
            <a:r>
              <a:rPr lang="es-ES_tradnl" sz="2800" b="1" dirty="0" smtClean="0">
                <a:effectLst>
                  <a:outerShdw blurRad="38100" dist="38100" dir="2700000" algn="tl">
                    <a:srgbClr val="000000">
                      <a:alpha val="43137"/>
                    </a:srgbClr>
                  </a:outerShdw>
                </a:effectLst>
                <a:latin typeface="Arial" pitchFamily="34" charset="0"/>
                <a:cs typeface="Arial" pitchFamily="34" charset="0"/>
              </a:rPr>
              <a:t>Concepto de Oxidación y Reducción</a:t>
            </a:r>
          </a:p>
          <a:p>
            <a:r>
              <a:rPr lang="es-ES_tradnl" sz="2800" b="1" dirty="0" smtClean="0">
                <a:effectLst>
                  <a:outerShdw blurRad="38100" dist="38100" dir="2700000" algn="tl">
                    <a:srgbClr val="000000">
                      <a:alpha val="43137"/>
                    </a:srgbClr>
                  </a:outerShdw>
                </a:effectLst>
                <a:latin typeface="Arial" pitchFamily="34" charset="0"/>
                <a:cs typeface="Arial" pitchFamily="34" charset="0"/>
              </a:rPr>
              <a:t>            </a:t>
            </a: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Mitocondrias</a:t>
            </a:r>
            <a:r>
              <a:rPr lang="es-ES_tradnl" sz="2800" b="1" dirty="0" smtClean="0">
                <a:effectLst>
                  <a:outerShdw blurRad="38100" dist="38100" dir="2700000" algn="tl">
                    <a:srgbClr val="000000">
                      <a:alpha val="43137"/>
                    </a:srgbClr>
                  </a:outerShdw>
                </a:effectLst>
                <a:latin typeface="Arial" pitchFamily="34" charset="0"/>
                <a:cs typeface="Arial" pitchFamily="34" charset="0"/>
              </a:rPr>
              <a:t>: estructura, función</a:t>
            </a: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r>
              <a:rPr lang="es-ES_tradnl"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ATP: </a:t>
            </a:r>
            <a:r>
              <a:rPr lang="es-ES_tradnl" sz="2800" b="1" dirty="0" smtClean="0">
                <a:effectLst>
                  <a:outerShdw blurRad="38100" dist="38100" dir="2700000" algn="tl">
                    <a:srgbClr val="000000">
                      <a:alpha val="43137"/>
                    </a:srgbClr>
                  </a:outerShdw>
                </a:effectLst>
                <a:latin typeface="Arial" pitchFamily="34" charset="0"/>
                <a:cs typeface="Arial" pitchFamily="34" charset="0"/>
              </a:rPr>
              <a:t>contenido energético</a:t>
            </a: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effectLst>
                <a:outerShdw blurRad="38100" dist="38100" dir="2700000" algn="tl">
                  <a:srgbClr val="000000">
                    <a:alpha val="43137"/>
                  </a:srgbClr>
                </a:outerShdw>
              </a:effectLst>
              <a:latin typeface="Arial" pitchFamily="34" charset="0"/>
              <a:cs typeface="Arial" pitchFamily="34" charset="0"/>
            </a:endParaRPr>
          </a:p>
          <a:p>
            <a:endParaRPr lang="es-ES_tradnl" sz="2800" b="1" dirty="0" smtClean="0">
              <a:latin typeface="Comic Sans MS" pitchFamily="66" charset="0"/>
            </a:endParaRPr>
          </a:p>
        </p:txBody>
      </p:sp>
      <p:sp>
        <p:nvSpPr>
          <p:cNvPr id="5" name="4 CuadroTexto"/>
          <p:cNvSpPr txBox="1"/>
          <p:nvPr/>
        </p:nvSpPr>
        <p:spPr>
          <a:xfrm>
            <a:off x="6500826" y="1142984"/>
            <a:ext cx="184731" cy="369332"/>
          </a:xfrm>
          <a:prstGeom prst="rect">
            <a:avLst/>
          </a:prstGeom>
          <a:noFill/>
        </p:spPr>
        <p:txBody>
          <a:bodyPr wrap="none" rtlCol="0">
            <a:spAutoFit/>
          </a:bodyPr>
          <a:lstStyle/>
          <a:p>
            <a:endParaRPr lang="es-AR" dirty="0"/>
          </a:p>
        </p:txBody>
      </p:sp>
      <p:sp>
        <p:nvSpPr>
          <p:cNvPr id="6" name="5 CuadroTexto"/>
          <p:cNvSpPr txBox="1"/>
          <p:nvPr/>
        </p:nvSpPr>
        <p:spPr>
          <a:xfrm>
            <a:off x="1431943" y="2463880"/>
            <a:ext cx="6783395" cy="1107996"/>
          </a:xfrm>
          <a:prstGeom prst="rect">
            <a:avLst/>
          </a:prstGeom>
          <a:noFill/>
        </p:spPr>
        <p:txBody>
          <a:bodyPr wrap="none" rtlCol="0">
            <a:spAutoFit/>
          </a:bodyPr>
          <a:lstStyle/>
          <a:p>
            <a:pPr algn="ctr">
              <a:buFont typeface="Arial" pitchFamily="34" charset="0"/>
              <a:buChar char="•"/>
            </a:pPr>
            <a:r>
              <a:rPr lang="es-ES_tradnl" sz="2400" dirty="0" smtClean="0">
                <a:solidFill>
                  <a:srgbClr val="0070C0"/>
                </a:solidFill>
                <a:latin typeface="Comic Sans MS" pitchFamily="66" charset="0"/>
              </a:rPr>
              <a:t>Antes v</a:t>
            </a:r>
            <a:r>
              <a:rPr lang="es-ES_tradnl" sz="2400" dirty="0" smtClean="0">
                <a:solidFill>
                  <a:srgbClr val="0070C0"/>
                </a:solidFill>
                <a:latin typeface="Comic Sans MS" pitchFamily="66" charset="0"/>
                <a:cs typeface="Arial" pitchFamily="34" charset="0"/>
              </a:rPr>
              <a:t>eremos ….</a:t>
            </a:r>
          </a:p>
          <a:p>
            <a:pPr algn="ctr"/>
            <a:r>
              <a:rPr lang="es-ES_tradnl" sz="2400" dirty="0" smtClean="0">
                <a:solidFill>
                  <a:srgbClr val="0070C0"/>
                </a:solidFill>
                <a:latin typeface="Comic Sans MS" pitchFamily="66" charset="0"/>
                <a:cs typeface="Arial" pitchFamily="34" charset="0"/>
              </a:rPr>
              <a:t>HERRAMIENTAS PARA SU COMPRENSIÓN </a:t>
            </a:r>
          </a:p>
          <a:p>
            <a:endParaRPr lang="es-AR" dirty="0"/>
          </a:p>
        </p:txBody>
      </p:sp>
      <p:sp>
        <p:nvSpPr>
          <p:cNvPr id="7" name="6 CuadroTexto"/>
          <p:cNvSpPr txBox="1"/>
          <p:nvPr/>
        </p:nvSpPr>
        <p:spPr>
          <a:xfrm>
            <a:off x="0" y="0"/>
            <a:ext cx="2274982" cy="646331"/>
          </a:xfrm>
          <a:prstGeom prst="rect">
            <a:avLst/>
          </a:prstGeom>
          <a:noFill/>
        </p:spPr>
        <p:txBody>
          <a:bodyPr wrap="none" rtlCol="0">
            <a:spAutoFit/>
          </a:bodyPr>
          <a:lstStyle/>
          <a:p>
            <a:r>
              <a:rPr lang="es-ES" b="1" i="1" dirty="0" smtClean="0">
                <a:solidFill>
                  <a:srgbClr val="B907A4"/>
                </a:solidFill>
                <a:latin typeface="Comic Sans MS" pitchFamily="66" charset="0"/>
              </a:rPr>
              <a:t>Retomando de </a:t>
            </a:r>
          </a:p>
          <a:p>
            <a:r>
              <a:rPr lang="es-ES" b="1" i="1" dirty="0" smtClean="0">
                <a:solidFill>
                  <a:srgbClr val="B907A4"/>
                </a:solidFill>
                <a:latin typeface="Comic Sans MS" pitchFamily="66" charset="0"/>
              </a:rPr>
              <a:t>la clase anterior….</a:t>
            </a:r>
            <a:endParaRPr lang="es-AR" b="1" i="1" dirty="0">
              <a:solidFill>
                <a:srgbClr val="B907A4"/>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1" nodeType="clickEffect">
                                  <p:stCondLst>
                                    <p:cond delay="0"/>
                                  </p:stCondLst>
                                  <p:childTnLst>
                                    <p:animScale>
                                      <p:cBhvr>
                                        <p:cTn id="10" dur="2000" fill="hold"/>
                                        <p:tgtEl>
                                          <p:spTgt spid="2"/>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7" presetClass="entr" presetSubtype="2"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1" dur="10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7" presetClass="entr" presetSubtype="2"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5" dur="10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7" presetClass="entr" presetSubtype="2"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9" dur="10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7" presetClass="entr" presetSubtype="2"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3" dur="10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7" presetClass="entr" presetSubtype="2"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7"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allAtOnce"/>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85804" y="714356"/>
            <a:ext cx="8229600" cy="1000124"/>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dirty="0" smtClean="0"/>
              <a:t>Adenosina Trifosfato (ATP)</a:t>
            </a:r>
          </a:p>
        </p:txBody>
      </p:sp>
      <p:sp>
        <p:nvSpPr>
          <p:cNvPr id="38916" name="Text Box 4"/>
          <p:cNvSpPr txBox="1">
            <a:spLocks noChangeArrowheads="1"/>
          </p:cNvSpPr>
          <p:nvPr/>
        </p:nvSpPr>
        <p:spPr bwMode="auto">
          <a:xfrm>
            <a:off x="714348" y="0"/>
            <a:ext cx="7848600" cy="623376"/>
          </a:xfrm>
          <a:prstGeom prst="rect">
            <a:avLst/>
          </a:prstGeom>
          <a:solidFill>
            <a:schemeClr val="bg1"/>
          </a:solidFill>
          <a:ln w="9525">
            <a:noFill/>
            <a:miter lim="800000"/>
            <a:headEnd/>
            <a:tailEnd/>
          </a:ln>
        </p:spPr>
        <p:txBody>
          <a:bodyPr>
            <a:spAutoFit/>
          </a:bodyPr>
          <a:lstStyle/>
          <a:p>
            <a:pPr algn="ctr">
              <a:lnSpc>
                <a:spcPct val="135000"/>
              </a:lnSpc>
              <a:spcBef>
                <a:spcPct val="20000"/>
              </a:spcBef>
            </a:pPr>
            <a:r>
              <a:rPr lang="es-ES_tradnl" sz="2800" b="1" dirty="0"/>
              <a:t>Moléculas de alta </a:t>
            </a:r>
            <a:r>
              <a:rPr lang="es-ES_tradnl" sz="2800" b="1" dirty="0" smtClean="0"/>
              <a:t>energía</a:t>
            </a:r>
            <a:endParaRPr lang="es-ES" sz="2800" dirty="0"/>
          </a:p>
        </p:txBody>
      </p:sp>
      <p:pic>
        <p:nvPicPr>
          <p:cNvPr id="6" name="Picture 2" descr="http://gmein.uib.es/moleculas/ATP/image004.gif"/>
          <p:cNvPicPr>
            <a:picLocks noChangeAspect="1" noChangeArrowheads="1"/>
          </p:cNvPicPr>
          <p:nvPr/>
        </p:nvPicPr>
        <p:blipFill>
          <a:blip r:embed="rId3"/>
          <a:srcRect/>
          <a:stretch>
            <a:fillRect/>
          </a:stretch>
        </p:blipFill>
        <p:spPr bwMode="auto">
          <a:xfrm>
            <a:off x="857224" y="1857381"/>
            <a:ext cx="7048760" cy="48577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0" y="76200"/>
            <a:ext cx="9144000" cy="868362"/>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r>
              <a:rPr lang="es-ES_tradnl" sz="2400" b="1" dirty="0"/>
              <a:t>Energía de Hidrólisis de los Compuestos de elevada Energía</a:t>
            </a:r>
          </a:p>
        </p:txBody>
      </p:sp>
      <p:grpSp>
        <p:nvGrpSpPr>
          <p:cNvPr id="3" name="2 Grupo"/>
          <p:cNvGrpSpPr/>
          <p:nvPr/>
        </p:nvGrpSpPr>
        <p:grpSpPr>
          <a:xfrm>
            <a:off x="1905000" y="1101080"/>
            <a:ext cx="6167462" cy="5680720"/>
            <a:chOff x="1905000" y="1101080"/>
            <a:chExt cx="5562600" cy="5680720"/>
          </a:xfrm>
        </p:grpSpPr>
        <p:pic>
          <p:nvPicPr>
            <p:cNvPr id="32" name="31 Imagen" descr="ch14_atp-hydrolysis.gif"/>
            <p:cNvPicPr>
              <a:picLocks noChangeAspect="1"/>
            </p:cNvPicPr>
            <p:nvPr/>
          </p:nvPicPr>
          <p:blipFill>
            <a:blip r:embed="rId2"/>
            <a:srcRect b="38889"/>
            <a:stretch>
              <a:fillRect/>
            </a:stretch>
          </p:blipFill>
          <p:spPr>
            <a:xfrm>
              <a:off x="1905000" y="1101080"/>
              <a:ext cx="5562600" cy="5680720"/>
            </a:xfrm>
            <a:prstGeom prst="rect">
              <a:avLst/>
            </a:prstGeom>
          </p:spPr>
        </p:pic>
        <p:sp>
          <p:nvSpPr>
            <p:cNvPr id="2" name="1 CuadroTexto"/>
            <p:cNvSpPr txBox="1"/>
            <p:nvPr/>
          </p:nvSpPr>
          <p:spPr>
            <a:xfrm>
              <a:off x="3886201" y="2905780"/>
              <a:ext cx="2209799" cy="523220"/>
            </a:xfrm>
            <a:prstGeom prst="rect">
              <a:avLst/>
            </a:prstGeom>
            <a:solidFill>
              <a:schemeClr val="bg1"/>
            </a:solidFill>
          </p:spPr>
          <p:txBody>
            <a:bodyPr wrap="square" rtlCol="0">
              <a:spAutoFit/>
            </a:bodyPr>
            <a:lstStyle/>
            <a:p>
              <a:r>
                <a:rPr lang="es-ES" sz="1400" baseline="0" dirty="0" smtClean="0">
                  <a:solidFill>
                    <a:srgbClr val="FF0000"/>
                  </a:solidFill>
                </a:rPr>
                <a:t>Hidrólisis con eliminación de la repulsión de cargas</a:t>
              </a:r>
              <a:endParaRPr lang="es-ES" sz="1400" baseline="0" dirty="0">
                <a:solidFill>
                  <a:srgbClr val="FF0000"/>
                </a:solidFill>
              </a:endParaRPr>
            </a:p>
          </p:txBody>
        </p:sp>
        <p:sp>
          <p:nvSpPr>
            <p:cNvPr id="5" name="4 CuadroTexto"/>
            <p:cNvSpPr txBox="1"/>
            <p:nvPr/>
          </p:nvSpPr>
          <p:spPr>
            <a:xfrm>
              <a:off x="5562601" y="4419600"/>
              <a:ext cx="1066799" cy="307777"/>
            </a:xfrm>
            <a:prstGeom prst="rect">
              <a:avLst/>
            </a:prstGeom>
            <a:solidFill>
              <a:schemeClr val="bg1"/>
            </a:solidFill>
          </p:spPr>
          <p:txBody>
            <a:bodyPr wrap="square" rtlCol="0">
              <a:spAutoFit/>
            </a:bodyPr>
            <a:lstStyle/>
            <a:p>
              <a:r>
                <a:rPr lang="es-ES" sz="1400" baseline="0" dirty="0" smtClean="0">
                  <a:solidFill>
                    <a:srgbClr val="FF0000"/>
                  </a:solidFill>
                </a:rPr>
                <a:t>Ionización</a:t>
              </a:r>
              <a:endParaRPr lang="es-ES" sz="1400" baseline="0" dirty="0">
                <a:solidFill>
                  <a:srgbClr val="FF0000"/>
                </a:solidFill>
              </a:endParaRPr>
            </a:p>
          </p:txBody>
        </p:sp>
        <p:sp>
          <p:nvSpPr>
            <p:cNvPr id="6" name="5 CuadroTexto"/>
            <p:cNvSpPr txBox="1"/>
            <p:nvPr/>
          </p:nvSpPr>
          <p:spPr>
            <a:xfrm>
              <a:off x="2819400" y="4343400"/>
              <a:ext cx="1447800" cy="523220"/>
            </a:xfrm>
            <a:prstGeom prst="rect">
              <a:avLst/>
            </a:prstGeom>
            <a:solidFill>
              <a:schemeClr val="bg1"/>
            </a:solidFill>
          </p:spPr>
          <p:txBody>
            <a:bodyPr wrap="square" rtlCol="0">
              <a:spAutoFit/>
            </a:bodyPr>
            <a:lstStyle/>
            <a:p>
              <a:r>
                <a:rPr lang="es-ES" sz="1400" baseline="0" dirty="0" smtClean="0">
                  <a:solidFill>
                    <a:srgbClr val="FF0000"/>
                  </a:solidFill>
                </a:rPr>
                <a:t>Estabilización por resonancia</a:t>
              </a:r>
              <a:endParaRPr lang="es-ES" sz="1400" baseline="0" dirty="0">
                <a:solidFill>
                  <a:srgbClr val="FF0000"/>
                </a:solidFill>
              </a:endParaRPr>
            </a:p>
          </p:txBody>
        </p:sp>
      </p:grpSp>
      <p:sp>
        <p:nvSpPr>
          <p:cNvPr id="8" name="7 CuadroTexto"/>
          <p:cNvSpPr txBox="1"/>
          <p:nvPr/>
        </p:nvSpPr>
        <p:spPr>
          <a:xfrm>
            <a:off x="7143768" y="6215082"/>
            <a:ext cx="1814728" cy="400110"/>
          </a:xfrm>
          <a:prstGeom prst="rect">
            <a:avLst/>
          </a:prstGeom>
          <a:noFill/>
        </p:spPr>
        <p:txBody>
          <a:bodyPr wrap="none" rtlCol="0">
            <a:spAutoFit/>
          </a:bodyPr>
          <a:lstStyle/>
          <a:p>
            <a:r>
              <a:rPr lang="es-ES_tradnl" sz="2000" b="1" dirty="0" smtClean="0">
                <a:solidFill>
                  <a:srgbClr val="FF0000"/>
                </a:solidFill>
              </a:rPr>
              <a:t>(- 7,3 Kcal/mol)</a:t>
            </a:r>
            <a:endParaRPr lang="es-AR" sz="2000" b="1" dirty="0">
              <a:solidFill>
                <a:srgbClr val="FF0000"/>
              </a:solidFill>
            </a:endParaRPr>
          </a:p>
        </p:txBody>
      </p:sp>
      <p:sp>
        <p:nvSpPr>
          <p:cNvPr id="9" name="8 Rectángulo"/>
          <p:cNvSpPr/>
          <p:nvPr/>
        </p:nvSpPr>
        <p:spPr>
          <a:xfrm>
            <a:off x="3428992" y="6072206"/>
            <a:ext cx="5500726" cy="5715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0" name="9 CuadroTexto"/>
          <p:cNvSpPr txBox="1"/>
          <p:nvPr/>
        </p:nvSpPr>
        <p:spPr>
          <a:xfrm>
            <a:off x="2857488" y="1071546"/>
            <a:ext cx="3766993" cy="646331"/>
          </a:xfrm>
          <a:prstGeom prst="rect">
            <a:avLst/>
          </a:prstGeom>
          <a:solidFill>
            <a:schemeClr val="accent5">
              <a:lumMod val="20000"/>
              <a:lumOff val="80000"/>
            </a:schemeClr>
          </a:solidFill>
        </p:spPr>
        <p:txBody>
          <a:bodyPr wrap="none" rtlCol="0">
            <a:spAutoFit/>
          </a:bodyPr>
          <a:lstStyle/>
          <a:p>
            <a:r>
              <a:rPr lang="es-ES_tradnl" sz="3600" dirty="0">
                <a:latin typeface="Arial" pitchFamily="34" charset="0"/>
                <a:cs typeface="Arial" pitchFamily="34" charset="0"/>
              </a:rPr>
              <a:t>H</a:t>
            </a:r>
            <a:r>
              <a:rPr lang="es-ES_tradnl" sz="3600" dirty="0" smtClean="0">
                <a:latin typeface="Arial" pitchFamily="34" charset="0"/>
                <a:cs typeface="Arial" pitchFamily="34" charset="0"/>
              </a:rPr>
              <a:t>idrólisis del ATP</a:t>
            </a:r>
            <a:endParaRPr lang="es-AR"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Rectángulo"/>
          <p:cNvSpPr>
            <a:spLocks noChangeArrowheads="1"/>
          </p:cNvSpPr>
          <p:nvPr/>
        </p:nvSpPr>
        <p:spPr bwMode="auto">
          <a:xfrm>
            <a:off x="2700338" y="906448"/>
            <a:ext cx="3581400" cy="522288"/>
          </a:xfrm>
          <a:prstGeom prst="rect">
            <a:avLst/>
          </a:prstGeom>
          <a:solidFill>
            <a:schemeClr val="bg1"/>
          </a:solidFill>
          <a:ln w="9525">
            <a:noFill/>
            <a:miter lim="800000"/>
            <a:headEnd/>
            <a:tailEnd/>
          </a:ln>
        </p:spPr>
        <p:txBody>
          <a:bodyPr wrap="none">
            <a:spAutoFit/>
          </a:bodyPr>
          <a:lstStyle/>
          <a:p>
            <a:r>
              <a:rPr lang="es-AR" sz="2800" b="1" dirty="0">
                <a:solidFill>
                  <a:srgbClr val="000000"/>
                </a:solidFill>
                <a:latin typeface="Arial Rounded MT Bold" pitchFamily="34" charset="0"/>
              </a:rPr>
              <a:t>LA MITOCONDRIA </a:t>
            </a:r>
          </a:p>
        </p:txBody>
      </p:sp>
      <p:sp>
        <p:nvSpPr>
          <p:cNvPr id="20483" name="2 Rectángulo"/>
          <p:cNvSpPr>
            <a:spLocks noChangeArrowheads="1"/>
          </p:cNvSpPr>
          <p:nvPr/>
        </p:nvSpPr>
        <p:spPr bwMode="auto">
          <a:xfrm>
            <a:off x="928662" y="1571612"/>
            <a:ext cx="7632700" cy="4524315"/>
          </a:xfrm>
          <a:prstGeom prst="rect">
            <a:avLst/>
          </a:prstGeom>
          <a:solidFill>
            <a:schemeClr val="bg1"/>
          </a:solidFill>
          <a:ln w="9525">
            <a:noFill/>
            <a:miter lim="800000"/>
            <a:headEnd/>
            <a:tailEnd/>
          </a:ln>
        </p:spPr>
        <p:txBody>
          <a:bodyPr>
            <a:spAutoFit/>
          </a:bodyPr>
          <a:lstStyle/>
          <a:p>
            <a:pPr algn="ctr">
              <a:lnSpc>
                <a:spcPct val="150000"/>
              </a:lnSpc>
            </a:pPr>
            <a:r>
              <a:rPr lang="es-AR" sz="2400" b="1" u="sng" dirty="0">
                <a:solidFill>
                  <a:srgbClr val="000000"/>
                </a:solidFill>
                <a:latin typeface="Arial Rounded MT Bold" pitchFamily="34" charset="0"/>
              </a:rPr>
              <a:t>FÁBRICA DE ENERGÍA CELULAR</a:t>
            </a:r>
            <a:br>
              <a:rPr lang="es-AR" sz="2400" b="1" u="sng" dirty="0">
                <a:solidFill>
                  <a:srgbClr val="000000"/>
                </a:solidFill>
                <a:latin typeface="Arial Rounded MT Bold" pitchFamily="34" charset="0"/>
              </a:rPr>
            </a:br>
            <a:r>
              <a:rPr lang="es-AR" sz="2400" b="1" dirty="0">
                <a:solidFill>
                  <a:srgbClr val="000000"/>
                </a:solidFill>
                <a:latin typeface="Arial Rounded MT Bold" pitchFamily="34" charset="0"/>
              </a:rPr>
              <a:t/>
            </a:r>
            <a:br>
              <a:rPr lang="es-AR" sz="2400" b="1" dirty="0">
                <a:solidFill>
                  <a:srgbClr val="000000"/>
                </a:solidFill>
                <a:latin typeface="Arial Rounded MT Bold" pitchFamily="34" charset="0"/>
              </a:rPr>
            </a:br>
            <a:r>
              <a:rPr lang="es-AR" sz="2400" b="1" dirty="0">
                <a:solidFill>
                  <a:srgbClr val="000000"/>
                </a:solidFill>
                <a:latin typeface="Arial Rounded MT Bold" pitchFamily="34" charset="0"/>
              </a:rPr>
              <a:t>ES EL SITIO DONDE TIENEN LUGAR </a:t>
            </a:r>
          </a:p>
          <a:p>
            <a:pPr algn="ctr">
              <a:lnSpc>
                <a:spcPct val="150000"/>
              </a:lnSpc>
            </a:pPr>
            <a:r>
              <a:rPr lang="es-AR" sz="2400" b="1" dirty="0">
                <a:solidFill>
                  <a:srgbClr val="000000"/>
                </a:solidFill>
                <a:latin typeface="Arial Rounded MT Bold" pitchFamily="34" charset="0"/>
              </a:rPr>
              <a:t/>
            </a:r>
            <a:br>
              <a:rPr lang="es-AR" sz="2400" b="1" dirty="0">
                <a:solidFill>
                  <a:srgbClr val="000000"/>
                </a:solidFill>
                <a:latin typeface="Arial Rounded MT Bold" pitchFamily="34" charset="0"/>
              </a:rPr>
            </a:br>
            <a:endParaRPr lang="es-AR" sz="2400" b="1" dirty="0">
              <a:solidFill>
                <a:srgbClr val="000000"/>
              </a:solidFill>
              <a:latin typeface="Arial Rounded MT Bold" pitchFamily="34" charset="0"/>
            </a:endParaRPr>
          </a:p>
          <a:p>
            <a:pPr algn="ctr">
              <a:lnSpc>
                <a:spcPct val="150000"/>
              </a:lnSpc>
            </a:pPr>
            <a:r>
              <a:rPr lang="es-AR" sz="2400" b="1" dirty="0">
                <a:solidFill>
                  <a:srgbClr val="C00000"/>
                </a:solidFill>
                <a:latin typeface="Arial Rounded MT Bold" pitchFamily="34" charset="0"/>
              </a:rPr>
              <a:t>EL TRANSPORTE </a:t>
            </a:r>
            <a:r>
              <a:rPr lang="es-AR" sz="2400" b="1" dirty="0" smtClean="0">
                <a:solidFill>
                  <a:srgbClr val="C00000"/>
                </a:solidFill>
                <a:latin typeface="Arial Rounded MT Bold" pitchFamily="34" charset="0"/>
              </a:rPr>
              <a:t>de ELECTRONES </a:t>
            </a:r>
          </a:p>
          <a:p>
            <a:pPr algn="ctr">
              <a:lnSpc>
                <a:spcPct val="150000"/>
              </a:lnSpc>
            </a:pPr>
            <a:r>
              <a:rPr lang="es-AR" sz="2400" dirty="0">
                <a:solidFill>
                  <a:srgbClr val="000000"/>
                </a:solidFill>
                <a:latin typeface="Arial Rounded MT Bold" pitchFamily="34" charset="0"/>
              </a:rPr>
              <a:t/>
            </a:r>
            <a:br>
              <a:rPr lang="es-AR" sz="2400" dirty="0">
                <a:solidFill>
                  <a:srgbClr val="000000"/>
                </a:solidFill>
                <a:latin typeface="Arial Rounded MT Bold" pitchFamily="34" charset="0"/>
              </a:rPr>
            </a:br>
            <a:r>
              <a:rPr lang="es-AR" sz="2400" b="1" dirty="0" smtClean="0">
                <a:solidFill>
                  <a:srgbClr val="C00000"/>
                </a:solidFill>
                <a:latin typeface="Arial Rounded MT Bold" pitchFamily="34" charset="0"/>
              </a:rPr>
              <a:t>ó CADENA RESPIRATORIA</a:t>
            </a:r>
            <a:endParaRPr lang="es-AR" sz="2400" dirty="0">
              <a:solidFill>
                <a:srgbClr val="000000"/>
              </a:solidFill>
              <a:latin typeface="Arial Rounded MT Bold" pitchFamily="34" charset="0"/>
            </a:endParaRPr>
          </a:p>
        </p:txBody>
      </p:sp>
      <p:sp>
        <p:nvSpPr>
          <p:cNvPr id="4" name="3 Flecha abajo"/>
          <p:cNvSpPr/>
          <p:nvPr/>
        </p:nvSpPr>
        <p:spPr>
          <a:xfrm>
            <a:off x="4500562" y="3500438"/>
            <a:ext cx="484187" cy="792162"/>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solidFill>
                <a:prstClr val="white"/>
              </a:solidFill>
            </a:endParaRPr>
          </a:p>
        </p:txBody>
      </p:sp>
      <p:sp>
        <p:nvSpPr>
          <p:cNvPr id="5" name="4 CuadroTexto"/>
          <p:cNvSpPr txBox="1"/>
          <p:nvPr/>
        </p:nvSpPr>
        <p:spPr>
          <a:xfrm>
            <a:off x="2643174" y="68025"/>
            <a:ext cx="3927678" cy="707886"/>
          </a:xfrm>
          <a:prstGeom prst="rect">
            <a:avLst/>
          </a:prstGeom>
          <a:noFill/>
        </p:spPr>
        <p:txBody>
          <a:bodyPr wrap="none" rtlCol="0">
            <a:spAutoFit/>
          </a:bodyPr>
          <a:lstStyle/>
          <a:p>
            <a:pPr algn="ctr"/>
            <a:r>
              <a:rPr lang="es-ES_tradnl" sz="2000" b="1" i="1" dirty="0" smtClean="0">
                <a:solidFill>
                  <a:srgbClr val="C00000"/>
                </a:solidFill>
                <a:latin typeface="Comic Sans MS" pitchFamily="66" charset="0"/>
              </a:rPr>
              <a:t>¿En qué sitio celular ocurre</a:t>
            </a:r>
          </a:p>
          <a:p>
            <a:pPr algn="ctr"/>
            <a:r>
              <a:rPr lang="es-ES_tradnl" sz="2000" b="1" i="1" dirty="0" smtClean="0">
                <a:solidFill>
                  <a:srgbClr val="C00000"/>
                </a:solidFill>
                <a:latin typeface="Comic Sans MS" pitchFamily="66" charset="0"/>
              </a:rPr>
              <a:t> el Transporte de Electrones?</a:t>
            </a:r>
            <a:endParaRPr lang="es-AR" sz="2000" b="1" i="1" dirty="0">
              <a:solidFill>
                <a:srgbClr val="C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wipe(up)">
                                      <p:cBhvr>
                                        <p:cTn id="12" dur="500"/>
                                        <p:tgtEl>
                                          <p:spTgt spid="2048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0483">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lamula.pe/media/uploads/789d4548d685473cae57d136b537bf3a.jpg"/>
          <p:cNvPicPr>
            <a:picLocks noChangeAspect="1" noChangeArrowheads="1"/>
          </p:cNvPicPr>
          <p:nvPr/>
        </p:nvPicPr>
        <p:blipFill>
          <a:blip r:embed="rId2">
            <a:lum bright="59000" contrast="31000"/>
          </a:blip>
          <a:srcRect/>
          <a:stretch>
            <a:fillRect/>
          </a:stretch>
        </p:blipFill>
        <p:spPr bwMode="auto">
          <a:xfrm>
            <a:off x="0" y="617725"/>
            <a:ext cx="9144000" cy="5993547"/>
          </a:xfrm>
          <a:prstGeom prst="rect">
            <a:avLst/>
          </a:prstGeom>
          <a:noFill/>
        </p:spPr>
      </p:pic>
      <p:sp>
        <p:nvSpPr>
          <p:cNvPr id="4" name="3 Rectángulo"/>
          <p:cNvSpPr/>
          <p:nvPr/>
        </p:nvSpPr>
        <p:spPr>
          <a:xfrm>
            <a:off x="214282" y="0"/>
            <a:ext cx="8929718" cy="338554"/>
          </a:xfrm>
          <a:prstGeom prst="rect">
            <a:avLst/>
          </a:prstGeom>
        </p:spPr>
        <p:txBody>
          <a:bodyPr wrap="square">
            <a:spAutoFit/>
          </a:bodyPr>
          <a:lstStyle/>
          <a:p>
            <a:pPr>
              <a:defRPr/>
            </a:pPr>
            <a:r>
              <a:rPr lang="es-ES_tradnl" sz="1600" b="1" dirty="0">
                <a:solidFill>
                  <a:srgbClr val="C00000"/>
                </a:solidFill>
                <a:effectLst>
                  <a:outerShdw blurRad="38100" dist="38100" dir="2700000" algn="tl">
                    <a:srgbClr val="000000">
                      <a:alpha val="43137"/>
                    </a:srgbClr>
                  </a:outerShdw>
                </a:effectLst>
              </a:rPr>
              <a:t>LIC. </a:t>
            </a:r>
            <a:r>
              <a:rPr lang="es-ES_tradnl" sz="1600" b="1" dirty="0" smtClean="0">
                <a:solidFill>
                  <a:srgbClr val="C00000"/>
                </a:solidFill>
                <a:effectLst>
                  <a:outerShdw blurRad="38100" dist="38100" dir="2700000" algn="tl">
                    <a:srgbClr val="000000">
                      <a:alpha val="43137"/>
                    </a:srgbClr>
                  </a:outerShdw>
                </a:effectLst>
              </a:rPr>
              <a:t>CS. BIOLÓGICAS – PROF. BIOLOGÍA – LIC. BIOTECNOLOGÍA</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a:t>
            </a:r>
            <a:r>
              <a:rPr lang="es-ES_tradnl" sz="1600" b="1" dirty="0">
                <a:solidFill>
                  <a:srgbClr val="C00000"/>
                </a:solidFill>
                <a:effectLst>
                  <a:outerShdw blurRad="38100" dist="38100" dir="2700000" algn="tl">
                    <a:srgbClr val="000000">
                      <a:alpha val="43137"/>
                    </a:srgbClr>
                  </a:outerShdw>
                </a:effectLst>
              </a:rPr>
              <a:t>	</a:t>
            </a:r>
            <a:r>
              <a:rPr lang="es-ES_tradnl" sz="1600" b="1" dirty="0" smtClean="0">
                <a:solidFill>
                  <a:srgbClr val="C00000"/>
                </a:solidFill>
                <a:effectLst>
                  <a:outerShdw blurRad="38100" dist="38100" dir="2700000" algn="tl">
                    <a:srgbClr val="000000">
                      <a:alpha val="43137"/>
                    </a:srgbClr>
                  </a:outerShdw>
                </a:effectLst>
              </a:rPr>
              <a:t>                   QCA</a:t>
            </a:r>
            <a:r>
              <a:rPr lang="es-ES_tradnl" sz="1600" b="1" dirty="0">
                <a:solidFill>
                  <a:srgbClr val="C00000"/>
                </a:solidFill>
                <a:effectLst>
                  <a:outerShdw blurRad="38100" dist="38100" dir="2700000" algn="tl">
                    <a:srgbClr val="000000">
                      <a:alpha val="43137"/>
                    </a:srgbClr>
                  </a:outerShdw>
                </a:effectLst>
              </a:rPr>
              <a:t>. BIOLÓGICA</a:t>
            </a:r>
            <a:endParaRPr lang="es-AR" sz="1600" b="1" dirty="0">
              <a:solidFill>
                <a:srgbClr val="C00000"/>
              </a:solidFill>
              <a:effectLst>
                <a:outerShdw blurRad="38100" dist="38100" dir="2700000" algn="tl">
                  <a:srgbClr val="000000">
                    <a:alpha val="43137"/>
                  </a:srgbClr>
                </a:outerShdw>
              </a:effectLst>
            </a:endParaRPr>
          </a:p>
        </p:txBody>
      </p:sp>
      <p:sp>
        <p:nvSpPr>
          <p:cNvPr id="5" name="4 Rectángulo"/>
          <p:cNvSpPr/>
          <p:nvPr/>
        </p:nvSpPr>
        <p:spPr>
          <a:xfrm>
            <a:off x="357158" y="738356"/>
            <a:ext cx="8072494" cy="1077218"/>
          </a:xfrm>
          <a:prstGeom prst="rect">
            <a:avLst/>
          </a:prstGeom>
        </p:spPr>
        <p:txBody>
          <a:bodyPr wrap="square">
            <a:spAutoFit/>
          </a:bodyPr>
          <a:lstStyle/>
          <a:p>
            <a:pPr algn="ctr"/>
            <a:r>
              <a:rPr lang="es-AR" sz="2000" b="1" dirty="0" smtClean="0">
                <a:solidFill>
                  <a:srgbClr val="C00000"/>
                </a:solidFill>
                <a:latin typeface="Arial" pitchFamily="34" charset="0"/>
                <a:cs typeface="Arial" pitchFamily="34" charset="0"/>
              </a:rPr>
              <a:t>PROGRAMA ANALITICO Y DE EXAMEN</a:t>
            </a:r>
          </a:p>
          <a:p>
            <a:pPr algn="ctr"/>
            <a:r>
              <a:rPr lang="es-AR" sz="2000" b="1" dirty="0" smtClean="0">
                <a:solidFill>
                  <a:srgbClr val="C00000"/>
                </a:solidFill>
                <a:latin typeface="Arial" pitchFamily="34" charset="0"/>
                <a:cs typeface="Arial" pitchFamily="34" charset="0"/>
              </a:rPr>
              <a:t> </a:t>
            </a:r>
            <a:r>
              <a:rPr lang="es-AR" sz="2400" dirty="0" smtClean="0">
                <a:solidFill>
                  <a:srgbClr val="0070C0"/>
                </a:solidFill>
                <a:latin typeface="Arial" pitchFamily="34" charset="0"/>
                <a:cs typeface="Arial" pitchFamily="34" charset="0"/>
              </a:rPr>
              <a:t/>
            </a:r>
            <a:br>
              <a:rPr lang="es-AR" sz="2400" dirty="0" smtClean="0">
                <a:solidFill>
                  <a:srgbClr val="0070C0"/>
                </a:solidFill>
                <a:latin typeface="Arial" pitchFamily="34" charset="0"/>
                <a:cs typeface="Arial" pitchFamily="34" charset="0"/>
              </a:rPr>
            </a:br>
            <a:endParaRPr lang="es-AR" sz="2400" dirty="0">
              <a:latin typeface="Arial" pitchFamily="34" charset="0"/>
              <a:cs typeface="Arial" pitchFamily="34" charset="0"/>
            </a:endParaRPr>
          </a:p>
        </p:txBody>
      </p:sp>
      <p:sp>
        <p:nvSpPr>
          <p:cNvPr id="7" name="3 CuadroTexto"/>
          <p:cNvSpPr txBox="1">
            <a:spLocks noChangeArrowheads="1"/>
          </p:cNvSpPr>
          <p:nvPr/>
        </p:nvSpPr>
        <p:spPr bwMode="auto">
          <a:xfrm>
            <a:off x="0" y="1214422"/>
            <a:ext cx="9072563" cy="5909310"/>
          </a:xfrm>
          <a:prstGeom prst="rect">
            <a:avLst/>
          </a:prstGeom>
          <a:noFill/>
          <a:ln w="9525">
            <a:noFill/>
            <a:miter lim="800000"/>
            <a:headEnd/>
            <a:tailEnd/>
          </a:ln>
        </p:spPr>
        <p:txBody>
          <a:bodyPr>
            <a:spAutoFit/>
          </a:bodyPr>
          <a:lstStyle/>
          <a:p>
            <a:r>
              <a:rPr lang="es-AR" b="1" dirty="0" smtClean="0">
                <a:solidFill>
                  <a:srgbClr val="C00000"/>
                </a:solidFill>
                <a:latin typeface="Arial" pitchFamily="34" charset="0"/>
                <a:cs typeface="Arial" pitchFamily="34" charset="0"/>
              </a:rPr>
              <a:t>TEMA </a:t>
            </a:r>
            <a:r>
              <a:rPr lang="es-AR" b="1" dirty="0">
                <a:solidFill>
                  <a:srgbClr val="C00000"/>
                </a:solidFill>
                <a:latin typeface="Arial" pitchFamily="34" charset="0"/>
                <a:cs typeface="Arial" pitchFamily="34" charset="0"/>
              </a:rPr>
              <a:t>2: </a:t>
            </a:r>
            <a:endParaRPr lang="es-AR" b="1" dirty="0" smtClean="0">
              <a:solidFill>
                <a:srgbClr val="C00000"/>
              </a:solidFill>
              <a:latin typeface="Arial" pitchFamily="34" charset="0"/>
              <a:cs typeface="Arial" pitchFamily="34" charset="0"/>
            </a:endParaRPr>
          </a:p>
          <a:p>
            <a:endParaRPr lang="es-AR" b="1" dirty="0">
              <a:solidFill>
                <a:srgbClr val="FF0000"/>
              </a:solidFill>
              <a:latin typeface="Arial" pitchFamily="34" charset="0"/>
              <a:cs typeface="Arial" pitchFamily="34" charset="0"/>
            </a:endParaRPr>
          </a:p>
          <a:p>
            <a:r>
              <a:rPr lang="es-AR" b="1" dirty="0" smtClean="0">
                <a:latin typeface="Arial" pitchFamily="34" charset="0"/>
                <a:cs typeface="Arial" pitchFamily="34" charset="0"/>
              </a:rPr>
              <a:t>Oxidaciones biológicas</a:t>
            </a:r>
          </a:p>
          <a:p>
            <a:r>
              <a:rPr lang="es-AR" b="1" dirty="0" smtClean="0">
                <a:latin typeface="Arial" pitchFamily="34" charset="0"/>
                <a:cs typeface="Arial" pitchFamily="34" charset="0"/>
              </a:rPr>
              <a:t>Transporte </a:t>
            </a:r>
            <a:r>
              <a:rPr lang="es-AR" b="1" dirty="0">
                <a:latin typeface="Arial" pitchFamily="34" charset="0"/>
                <a:cs typeface="Arial" pitchFamily="34" charset="0"/>
              </a:rPr>
              <a:t>electrónico mitocondrial.</a:t>
            </a:r>
            <a:r>
              <a:rPr lang="es-AR" dirty="0">
                <a:latin typeface="Arial" pitchFamily="34" charset="0"/>
                <a:cs typeface="Arial" pitchFamily="34" charset="0"/>
              </a:rPr>
              <a:t> </a:t>
            </a:r>
            <a:r>
              <a:rPr lang="es-AR" dirty="0" smtClean="0">
                <a:latin typeface="Arial" pitchFamily="34" charset="0"/>
                <a:cs typeface="Arial" pitchFamily="34" charset="0"/>
              </a:rPr>
              <a:t>Cadena respiratoria, localización, </a:t>
            </a:r>
            <a:r>
              <a:rPr lang="es-AR" b="1" dirty="0" smtClean="0">
                <a:latin typeface="Arial" pitchFamily="34" charset="0"/>
                <a:cs typeface="Arial" pitchFamily="34" charset="0"/>
              </a:rPr>
              <a:t>c</a:t>
            </a:r>
            <a:r>
              <a:rPr lang="es-AR" dirty="0" smtClean="0">
                <a:latin typeface="Arial" pitchFamily="34" charset="0"/>
                <a:cs typeface="Arial" pitchFamily="34" charset="0"/>
              </a:rPr>
              <a:t>omponentes.  Inhibidores del transporte electrónico</a:t>
            </a:r>
            <a:r>
              <a:rPr lang="es-AR" dirty="0" smtClean="0">
                <a:solidFill>
                  <a:srgbClr val="C00000"/>
                </a:solidFill>
                <a:latin typeface="Arial" pitchFamily="34" charset="0"/>
                <a:cs typeface="Arial" pitchFamily="34" charset="0"/>
              </a:rPr>
              <a:t>. </a:t>
            </a:r>
            <a:r>
              <a:rPr lang="es-AR" b="1" dirty="0" err="1" smtClean="0">
                <a:solidFill>
                  <a:srgbClr val="C00000"/>
                </a:solidFill>
                <a:latin typeface="Arial" pitchFamily="34" charset="0"/>
                <a:cs typeface="Arial" pitchFamily="34" charset="0"/>
              </a:rPr>
              <a:t>Fosforilación</a:t>
            </a:r>
            <a:r>
              <a:rPr lang="es-AR" b="1" dirty="0" smtClean="0">
                <a:solidFill>
                  <a:srgbClr val="C00000"/>
                </a:solidFill>
                <a:latin typeface="Arial" pitchFamily="34" charset="0"/>
                <a:cs typeface="Arial" pitchFamily="34" charset="0"/>
              </a:rPr>
              <a:t> </a:t>
            </a:r>
            <a:r>
              <a:rPr lang="es-AR" b="1" dirty="0" err="1" smtClean="0">
                <a:solidFill>
                  <a:srgbClr val="C00000"/>
                </a:solidFill>
                <a:latin typeface="Arial" pitchFamily="34" charset="0"/>
                <a:cs typeface="Arial" pitchFamily="34" charset="0"/>
              </a:rPr>
              <a:t>oxidativa</a:t>
            </a:r>
            <a:r>
              <a:rPr lang="es-AR" dirty="0" smtClean="0">
                <a:solidFill>
                  <a:srgbClr val="C00000"/>
                </a:solidFill>
                <a:latin typeface="Arial" pitchFamily="34" charset="0"/>
                <a:cs typeface="Arial" pitchFamily="34" charset="0"/>
              </a:rPr>
              <a:t>, síntesis de ATP, mecanismo, hipótesis </a:t>
            </a:r>
            <a:r>
              <a:rPr lang="es-AR" dirty="0" err="1" smtClean="0">
                <a:solidFill>
                  <a:srgbClr val="C00000"/>
                </a:solidFill>
                <a:latin typeface="Arial" pitchFamily="34" charset="0"/>
                <a:cs typeface="Arial" pitchFamily="34" charset="0"/>
              </a:rPr>
              <a:t>quimiosmótica</a:t>
            </a:r>
            <a:r>
              <a:rPr lang="es-AR" dirty="0" smtClean="0">
                <a:solidFill>
                  <a:srgbClr val="C00000"/>
                </a:solidFill>
                <a:latin typeface="Arial" pitchFamily="34" charset="0"/>
                <a:cs typeface="Arial" pitchFamily="34" charset="0"/>
              </a:rPr>
              <a:t>, balance energético, regulación. </a:t>
            </a:r>
            <a:r>
              <a:rPr lang="es-AR" dirty="0" err="1" smtClean="0">
                <a:solidFill>
                  <a:srgbClr val="C00000"/>
                </a:solidFill>
                <a:latin typeface="Arial" pitchFamily="34" charset="0"/>
                <a:cs typeface="Arial" pitchFamily="34" charset="0"/>
              </a:rPr>
              <a:t>Translocasas</a:t>
            </a:r>
            <a:r>
              <a:rPr lang="es-AR" dirty="0" smtClean="0">
                <a:solidFill>
                  <a:srgbClr val="C00000"/>
                </a:solidFill>
                <a:latin typeface="Arial" pitchFamily="34" charset="0"/>
                <a:cs typeface="Arial" pitchFamily="34" charset="0"/>
              </a:rPr>
              <a:t>. </a:t>
            </a:r>
            <a:r>
              <a:rPr lang="es-AR" dirty="0" err="1" smtClean="0">
                <a:solidFill>
                  <a:srgbClr val="C00000"/>
                </a:solidFill>
                <a:latin typeface="Arial" pitchFamily="34" charset="0"/>
                <a:cs typeface="Arial" pitchFamily="34" charset="0"/>
              </a:rPr>
              <a:t>Desacoplantes</a:t>
            </a:r>
            <a:r>
              <a:rPr lang="es-AR" dirty="0" smtClean="0">
                <a:solidFill>
                  <a:srgbClr val="C00000"/>
                </a:solidFill>
                <a:latin typeface="Arial" pitchFamily="34" charset="0"/>
                <a:cs typeface="Arial" pitchFamily="34" charset="0"/>
              </a:rPr>
              <a:t>. </a:t>
            </a:r>
            <a:r>
              <a:rPr lang="es-AR" dirty="0">
                <a:solidFill>
                  <a:srgbClr val="C00000"/>
                </a:solidFill>
                <a:latin typeface="Arial" pitchFamily="34" charset="0"/>
                <a:cs typeface="Arial" pitchFamily="34" charset="0"/>
              </a:rPr>
              <a:t/>
            </a:r>
            <a:br>
              <a:rPr lang="es-AR" dirty="0">
                <a:solidFill>
                  <a:srgbClr val="C00000"/>
                </a:solidFill>
                <a:latin typeface="Arial" pitchFamily="34" charset="0"/>
                <a:cs typeface="Arial" pitchFamily="34" charset="0"/>
              </a:rPr>
            </a:br>
            <a:r>
              <a:rPr lang="es-AR" dirty="0" smtClean="0">
                <a:solidFill>
                  <a:srgbClr val="C00000"/>
                </a:solidFill>
                <a:latin typeface="Arial" pitchFamily="34" charset="0"/>
                <a:cs typeface="Arial" pitchFamily="34" charset="0"/>
              </a:rPr>
              <a:t>Oxidasa </a:t>
            </a:r>
            <a:r>
              <a:rPr lang="es-AR" dirty="0">
                <a:solidFill>
                  <a:srgbClr val="C00000"/>
                </a:solidFill>
                <a:latin typeface="Arial" pitchFamily="34" charset="0"/>
                <a:cs typeface="Arial" pitchFamily="34" charset="0"/>
              </a:rPr>
              <a:t>alternativa en vegetales. </a:t>
            </a:r>
          </a:p>
          <a:p>
            <a:r>
              <a:rPr lang="es-AR" dirty="0">
                <a:latin typeface="Arial" pitchFamily="34" charset="0"/>
                <a:cs typeface="Arial" pitchFamily="34" charset="0"/>
              </a:rPr>
              <a:t/>
            </a:r>
            <a:br>
              <a:rPr lang="es-AR" dirty="0">
                <a:latin typeface="Arial" pitchFamily="34" charset="0"/>
                <a:cs typeface="Arial" pitchFamily="34" charset="0"/>
              </a:rPr>
            </a:br>
            <a:r>
              <a:rPr lang="es-AR" b="1" dirty="0">
                <a:latin typeface="Arial" pitchFamily="34" charset="0"/>
                <a:cs typeface="Arial" pitchFamily="34" charset="0"/>
              </a:rPr>
              <a:t>Transporte electrónico </a:t>
            </a:r>
            <a:r>
              <a:rPr lang="es-AR" b="1" dirty="0" err="1">
                <a:latin typeface="Arial" pitchFamily="34" charset="0"/>
                <a:cs typeface="Arial" pitchFamily="34" charset="0"/>
              </a:rPr>
              <a:t>cloroplástico</a:t>
            </a:r>
            <a:r>
              <a:rPr lang="es-AR" dirty="0">
                <a:latin typeface="Arial" pitchFamily="34" charset="0"/>
                <a:cs typeface="Arial" pitchFamily="34" charset="0"/>
              </a:rPr>
              <a:t>. </a:t>
            </a:r>
            <a:r>
              <a:rPr lang="es-AR" b="1" dirty="0" err="1" smtClean="0">
                <a:latin typeface="Arial" pitchFamily="34" charset="0"/>
                <a:cs typeface="Arial" pitchFamily="34" charset="0"/>
              </a:rPr>
              <a:t>Fotofosforilación</a:t>
            </a:r>
            <a:r>
              <a:rPr lang="es-AR" b="1" dirty="0" smtClean="0">
                <a:latin typeface="Arial" pitchFamily="34" charset="0"/>
                <a:cs typeface="Arial" pitchFamily="34" charset="0"/>
              </a:rPr>
              <a:t>.</a:t>
            </a:r>
            <a:r>
              <a:rPr lang="es-AR" dirty="0" smtClean="0">
                <a:latin typeface="Arial" pitchFamily="34" charset="0"/>
                <a:cs typeface="Arial" pitchFamily="34" charset="0"/>
              </a:rPr>
              <a:t> </a:t>
            </a:r>
            <a:r>
              <a:rPr lang="es-AR" dirty="0">
                <a:latin typeface="Arial" pitchFamily="34" charset="0"/>
                <a:cs typeface="Arial" pitchFamily="34" charset="0"/>
              </a:rPr>
              <a:t>Proceso en plantas superiores. Reacciones </a:t>
            </a:r>
            <a:r>
              <a:rPr lang="es-AR" dirty="0" smtClean="0">
                <a:latin typeface="Arial" pitchFamily="34" charset="0"/>
                <a:cs typeface="Arial" pitchFamily="34" charset="0"/>
              </a:rPr>
              <a:t>luminosas de la fotosíntesis. </a:t>
            </a:r>
            <a:r>
              <a:rPr lang="es-AR" dirty="0">
                <a:latin typeface="Arial" pitchFamily="34" charset="0"/>
                <a:cs typeface="Arial" pitchFamily="34" charset="0"/>
              </a:rPr>
              <a:t>Captación de la energía luminosa. Cloroplastos y pigmentos. Transporte electrónico cíclico y no cíclico. Síntesis de ATP por </a:t>
            </a:r>
            <a:r>
              <a:rPr lang="es-AR" dirty="0" err="1">
                <a:latin typeface="Arial" pitchFamily="34" charset="0"/>
                <a:cs typeface="Arial" pitchFamily="34" charset="0"/>
              </a:rPr>
              <a:t>fotofosforilación</a:t>
            </a:r>
            <a:r>
              <a:rPr lang="es-AR" dirty="0">
                <a:latin typeface="Arial" pitchFamily="34" charset="0"/>
                <a:cs typeface="Arial" pitchFamily="34" charset="0"/>
              </a:rPr>
              <a:t>. </a:t>
            </a:r>
          </a:p>
          <a:p>
            <a:r>
              <a:rPr lang="es-AR" dirty="0">
                <a:latin typeface="Arial" pitchFamily="34" charset="0"/>
                <a:cs typeface="Arial" pitchFamily="34" charset="0"/>
              </a:rPr>
              <a:t>Similitudes entre </a:t>
            </a:r>
            <a:r>
              <a:rPr lang="es-AR" dirty="0" err="1">
                <a:latin typeface="Arial" pitchFamily="34" charset="0"/>
                <a:cs typeface="Arial" pitchFamily="34" charset="0"/>
              </a:rPr>
              <a:t>fosforilación</a:t>
            </a:r>
            <a:r>
              <a:rPr lang="es-AR" dirty="0">
                <a:latin typeface="Arial" pitchFamily="34" charset="0"/>
                <a:cs typeface="Arial" pitchFamily="34" charset="0"/>
              </a:rPr>
              <a:t> </a:t>
            </a:r>
            <a:r>
              <a:rPr lang="es-AR" dirty="0" err="1">
                <a:latin typeface="Arial" pitchFamily="34" charset="0"/>
                <a:cs typeface="Arial" pitchFamily="34" charset="0"/>
              </a:rPr>
              <a:t>oxidativa</a:t>
            </a:r>
            <a:r>
              <a:rPr lang="es-AR" dirty="0">
                <a:latin typeface="Arial" pitchFamily="34" charset="0"/>
                <a:cs typeface="Arial" pitchFamily="34" charset="0"/>
              </a:rPr>
              <a:t> y </a:t>
            </a:r>
            <a:r>
              <a:rPr lang="es-AR" dirty="0" err="1">
                <a:latin typeface="Arial" pitchFamily="34" charset="0"/>
                <a:cs typeface="Arial" pitchFamily="34" charset="0"/>
              </a:rPr>
              <a:t>fotofosforilación</a:t>
            </a:r>
            <a:r>
              <a:rPr lang="es-AR" dirty="0">
                <a:latin typeface="Arial" pitchFamily="34" charset="0"/>
                <a:cs typeface="Arial" pitchFamily="34" charset="0"/>
              </a:rPr>
              <a:t>.</a:t>
            </a:r>
          </a:p>
          <a:p>
            <a:r>
              <a:rPr lang="es-AR" dirty="0">
                <a:latin typeface="Arial" pitchFamily="34" charset="0"/>
                <a:cs typeface="Arial" pitchFamily="34" charset="0"/>
              </a:rPr>
              <a:t>Concepto unificador de la teoría </a:t>
            </a:r>
            <a:r>
              <a:rPr lang="es-AR" dirty="0" err="1">
                <a:latin typeface="Arial" pitchFamily="34" charset="0"/>
                <a:cs typeface="Arial" pitchFamily="34" charset="0"/>
              </a:rPr>
              <a:t>quimiosmótica</a:t>
            </a:r>
            <a:r>
              <a:rPr lang="es-AR" dirty="0">
                <a:latin typeface="Arial" pitchFamily="34" charset="0"/>
                <a:cs typeface="Arial" pitchFamily="34" charset="0"/>
              </a:rPr>
              <a:t>. </a:t>
            </a:r>
          </a:p>
          <a:p>
            <a:r>
              <a:rPr lang="es-AR" dirty="0">
                <a:latin typeface="Arial" pitchFamily="34" charset="0"/>
                <a:cs typeface="Arial" pitchFamily="34" charset="0"/>
              </a:rPr>
              <a:t>Otros organismos </a:t>
            </a:r>
            <a:r>
              <a:rPr lang="es-AR" dirty="0" err="1">
                <a:latin typeface="Arial" pitchFamily="34" charset="0"/>
                <a:cs typeface="Arial" pitchFamily="34" charset="0"/>
              </a:rPr>
              <a:t>fotosintetizadores</a:t>
            </a:r>
            <a:r>
              <a:rPr lang="es-AR" dirty="0">
                <a:latin typeface="Arial" pitchFamily="34" charset="0"/>
                <a:cs typeface="Arial" pitchFamily="34" charset="0"/>
              </a:rPr>
              <a:t>. </a:t>
            </a:r>
          </a:p>
          <a:p>
            <a:endParaRPr lang="es-AR" dirty="0">
              <a:latin typeface="Arial" pitchFamily="34" charset="0"/>
              <a:cs typeface="Arial" pitchFamily="34" charset="0"/>
            </a:endParaRPr>
          </a:p>
          <a:p>
            <a:r>
              <a:rPr lang="es-AR" b="1" dirty="0">
                <a:latin typeface="Arial" pitchFamily="34" charset="0"/>
                <a:cs typeface="Arial" pitchFamily="34" charset="0"/>
              </a:rPr>
              <a:t>Sistema </a:t>
            </a:r>
            <a:r>
              <a:rPr lang="es-AR" b="1" dirty="0" err="1">
                <a:latin typeface="Arial" pitchFamily="34" charset="0"/>
                <a:cs typeface="Arial" pitchFamily="34" charset="0"/>
              </a:rPr>
              <a:t>microsomal</a:t>
            </a:r>
            <a:r>
              <a:rPr lang="es-AR" b="1" dirty="0">
                <a:latin typeface="Arial" pitchFamily="34" charset="0"/>
                <a:cs typeface="Arial" pitchFamily="34" charset="0"/>
              </a:rPr>
              <a:t> de transporte electrónico</a:t>
            </a:r>
            <a:r>
              <a:rPr lang="es-AR" dirty="0">
                <a:latin typeface="Arial" pitchFamily="34" charset="0"/>
                <a:cs typeface="Arial" pitchFamily="34" charset="0"/>
              </a:rPr>
              <a:t>. Formación de compuestos oxígeno-reactivo. Radicales libres. Sistemas de protección.</a:t>
            </a:r>
            <a:br>
              <a:rPr lang="es-AR" dirty="0">
                <a:latin typeface="Arial" pitchFamily="34" charset="0"/>
                <a:cs typeface="Arial" pitchFamily="34" charset="0"/>
              </a:rPr>
            </a:br>
            <a:r>
              <a:rPr lang="es-AR" dirty="0">
                <a:latin typeface="Arial" pitchFamily="34" charset="0"/>
                <a:cs typeface="Arial" pitchFamily="34" charset="0"/>
              </a:rPr>
              <a:t/>
            </a:r>
            <a:br>
              <a:rPr lang="es-AR" dirty="0">
                <a:latin typeface="Arial" pitchFamily="34" charset="0"/>
                <a:cs typeface="Arial" pitchFamily="34" charset="0"/>
              </a:rPr>
            </a:br>
            <a:endParaRPr lang="es-AR" dirty="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rot="5400000">
            <a:off x="1607325" y="-821531"/>
            <a:ext cx="5929354" cy="9144004"/>
          </a:xfrm>
          <a:prstGeom prst="rect">
            <a:avLst/>
          </a:prstGeom>
          <a:noFill/>
          <a:ln w="9525">
            <a:noFill/>
            <a:miter lim="800000"/>
            <a:headEnd/>
            <a:tailEnd/>
          </a:ln>
          <a:effectLst/>
        </p:spPr>
      </p:pic>
      <p:sp>
        <p:nvSpPr>
          <p:cNvPr id="3" name="2 CuadroTexto"/>
          <p:cNvSpPr txBox="1"/>
          <p:nvPr/>
        </p:nvSpPr>
        <p:spPr>
          <a:xfrm>
            <a:off x="0" y="0"/>
            <a:ext cx="9148658" cy="857232"/>
          </a:xfrm>
          <a:prstGeom prst="rect">
            <a:avLst/>
          </a:prstGeom>
          <a:noFill/>
        </p:spPr>
        <p:txBody>
          <a:bodyPr wrap="square" rtlCol="0">
            <a:spAutoFit/>
          </a:bodyPr>
          <a:lstStyle/>
          <a:p>
            <a:pPr algn="ctr"/>
            <a:r>
              <a:rPr lang="es-ES_tradnl" sz="2400" dirty="0" smtClean="0">
                <a:solidFill>
                  <a:srgbClr val="C00000"/>
                </a:solidFill>
                <a:latin typeface="Aharoni" pitchFamily="2" charset="-79"/>
                <a:cs typeface="Aharoni" pitchFamily="2" charset="-79"/>
              </a:rPr>
              <a:t>Ordenamiento de los componentes de la Cadena Respiratoria</a:t>
            </a:r>
          </a:p>
          <a:p>
            <a:pPr algn="ctr"/>
            <a:r>
              <a:rPr lang="es-ES_tradnl" sz="2400" dirty="0" smtClean="0">
                <a:solidFill>
                  <a:srgbClr val="C00000"/>
                </a:solidFill>
                <a:latin typeface="Aharoni" pitchFamily="2" charset="-79"/>
                <a:cs typeface="Aharoni" pitchFamily="2" charset="-79"/>
              </a:rPr>
              <a:t>Complejos</a:t>
            </a:r>
            <a:endParaRPr lang="es-AR" sz="2400" dirty="0">
              <a:solidFill>
                <a:srgbClr val="C00000"/>
              </a:solidFill>
              <a:latin typeface="Aharoni" pitchFamily="2" charset="-79"/>
              <a:cs typeface="Aharoni" pitchFamily="2" charset="-79"/>
            </a:endParaRPr>
          </a:p>
        </p:txBody>
      </p:sp>
      <p:sp>
        <p:nvSpPr>
          <p:cNvPr id="4" name="3 CuadroTexto"/>
          <p:cNvSpPr txBox="1"/>
          <p:nvPr/>
        </p:nvSpPr>
        <p:spPr>
          <a:xfrm>
            <a:off x="1347798" y="857232"/>
            <a:ext cx="7010416" cy="369332"/>
          </a:xfrm>
          <a:prstGeom prst="rect">
            <a:avLst/>
          </a:prstGeom>
          <a:noFill/>
        </p:spPr>
        <p:txBody>
          <a:bodyPr wrap="square" rtlCol="0">
            <a:spAutoFit/>
          </a:bodyPr>
          <a:lstStyle/>
          <a:p>
            <a:pPr algn="ctr"/>
            <a:r>
              <a:rPr lang="es-ES_tradnl" b="1" i="1" dirty="0" smtClean="0">
                <a:solidFill>
                  <a:srgbClr val="C00000"/>
                </a:solidFill>
                <a:latin typeface="Comic Sans MS" pitchFamily="66" charset="0"/>
              </a:rPr>
              <a:t>Repasemos </a:t>
            </a:r>
            <a:r>
              <a:rPr lang="es-ES_tradnl" b="1" i="1" dirty="0" smtClean="0">
                <a:solidFill>
                  <a:srgbClr val="C00000"/>
                </a:solidFill>
                <a:latin typeface="Comic Sans MS" pitchFamily="66" charset="0"/>
              </a:rPr>
              <a:t>…</a:t>
            </a:r>
            <a:endParaRPr lang="es-AR" b="1" i="1" dirty="0">
              <a:solidFill>
                <a:srgbClr val="C00000"/>
              </a:solidFill>
              <a:latin typeface="Comic Sans MS" pitchFamily="66"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1571604" y="1071546"/>
            <a:ext cx="5621988" cy="523220"/>
          </a:xfrm>
          <a:prstGeom prst="rect">
            <a:avLst/>
          </a:prstGeom>
          <a:solidFill>
            <a:schemeClr val="accent4">
              <a:lumMod val="20000"/>
              <a:lumOff val="80000"/>
            </a:schemeClr>
          </a:solidFill>
        </p:spPr>
        <p:txBody>
          <a:bodyPr wrap="none" rtlCol="0">
            <a:spAutoFit/>
          </a:bodyPr>
          <a:lstStyle/>
          <a:p>
            <a:r>
              <a:rPr lang="es-ES_tradnl" sz="28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ADP  +  Pi               ATP   +    H</a:t>
            </a:r>
            <a:r>
              <a:rPr lang="es-ES_tradnl" sz="2800" b="1" baseline="-250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2</a:t>
            </a:r>
            <a:r>
              <a:rPr lang="es-ES_tradnl" sz="28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O</a:t>
            </a:r>
            <a:endParaRPr lang="es-AR" sz="2800" b="1" dirty="0">
              <a:solidFill>
                <a:srgbClr val="C00000"/>
              </a:solidFill>
              <a:effectLst>
                <a:outerShdw blurRad="38100" dist="38100" dir="2700000" algn="tl">
                  <a:srgbClr val="000000">
                    <a:alpha val="43137"/>
                  </a:srgbClr>
                </a:outerShdw>
              </a:effectLst>
              <a:latin typeface="Arial" pitchFamily="34" charset="0"/>
              <a:cs typeface="Arial" pitchFamily="34" charset="0"/>
            </a:endParaRPr>
          </a:p>
        </p:txBody>
      </p:sp>
      <p:cxnSp>
        <p:nvCxnSpPr>
          <p:cNvPr id="5" name="4 Conector recto de flecha"/>
          <p:cNvCxnSpPr/>
          <p:nvPr/>
        </p:nvCxnSpPr>
        <p:spPr>
          <a:xfrm>
            <a:off x="3571868" y="1214422"/>
            <a:ext cx="928694" cy="1588"/>
          </a:xfrm>
          <a:prstGeom prst="straightConnector1">
            <a:avLst/>
          </a:prstGeom>
          <a:ln w="25400">
            <a:solidFill>
              <a:srgbClr val="5A0EE2"/>
            </a:solidFill>
            <a:tailEnd type="arrow"/>
          </a:ln>
        </p:spPr>
        <p:style>
          <a:lnRef idx="1">
            <a:schemeClr val="accent1"/>
          </a:lnRef>
          <a:fillRef idx="0">
            <a:schemeClr val="accent1"/>
          </a:fillRef>
          <a:effectRef idx="0">
            <a:schemeClr val="accent1"/>
          </a:effectRef>
          <a:fontRef idx="minor">
            <a:schemeClr val="tx1"/>
          </a:fontRef>
        </p:style>
      </p:cxnSp>
      <p:cxnSp>
        <p:nvCxnSpPr>
          <p:cNvPr id="7" name="6 Conector recto de flecha"/>
          <p:cNvCxnSpPr/>
          <p:nvPr/>
        </p:nvCxnSpPr>
        <p:spPr>
          <a:xfrm rot="10800000">
            <a:off x="3571868" y="1428736"/>
            <a:ext cx="92869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12 CuadroTexto"/>
          <p:cNvSpPr txBox="1"/>
          <p:nvPr/>
        </p:nvSpPr>
        <p:spPr>
          <a:xfrm>
            <a:off x="3000364" y="500042"/>
            <a:ext cx="3188693" cy="461665"/>
          </a:xfrm>
          <a:prstGeom prst="rect">
            <a:avLst/>
          </a:prstGeom>
          <a:noFill/>
        </p:spPr>
        <p:txBody>
          <a:bodyPr wrap="none" rtlCol="0">
            <a:spAutoFit/>
          </a:bodyPr>
          <a:lstStyle/>
          <a:p>
            <a:r>
              <a:rPr lang="es-ES_tradnl" sz="2400" b="1" dirty="0" smtClean="0">
                <a:solidFill>
                  <a:srgbClr val="5A0EE2"/>
                </a:solidFill>
                <a:latin typeface="Arial" pitchFamily="34" charset="0"/>
                <a:cs typeface="Arial" pitchFamily="34" charset="0"/>
              </a:rPr>
              <a:t>(</a:t>
            </a:r>
            <a:r>
              <a:rPr lang="es-ES_tradnl" sz="2400" b="1" dirty="0" smtClean="0">
                <a:solidFill>
                  <a:srgbClr val="5A0EE2"/>
                </a:solidFill>
                <a:latin typeface="Symbol" pitchFamily="18" charset="2"/>
                <a:cs typeface="Arial" pitchFamily="34" charset="0"/>
              </a:rPr>
              <a:t>D</a:t>
            </a:r>
            <a:r>
              <a:rPr lang="es-ES_tradnl" sz="2400" b="1" dirty="0" smtClean="0">
                <a:solidFill>
                  <a:srgbClr val="5A0EE2"/>
                </a:solidFill>
                <a:latin typeface="Arial" pitchFamily="34" charset="0"/>
                <a:cs typeface="Arial" pitchFamily="34" charset="0"/>
              </a:rPr>
              <a:t>G°´ + 7,3 Kcal/mol)</a:t>
            </a:r>
            <a:endParaRPr lang="es-AR" sz="2400" b="1" dirty="0">
              <a:solidFill>
                <a:srgbClr val="5A0EE2"/>
              </a:solidFill>
              <a:latin typeface="Arial" pitchFamily="34" charset="0"/>
              <a:cs typeface="Arial" pitchFamily="34" charset="0"/>
            </a:endParaRPr>
          </a:p>
        </p:txBody>
      </p:sp>
      <p:sp>
        <p:nvSpPr>
          <p:cNvPr id="14" name="13 Rectángulo"/>
          <p:cNvSpPr/>
          <p:nvPr/>
        </p:nvSpPr>
        <p:spPr>
          <a:xfrm>
            <a:off x="3026381" y="1785926"/>
            <a:ext cx="3196709" cy="461665"/>
          </a:xfrm>
          <a:prstGeom prst="rect">
            <a:avLst/>
          </a:prstGeom>
        </p:spPr>
        <p:txBody>
          <a:bodyPr wrap="none">
            <a:spAutoFit/>
          </a:bodyPr>
          <a:lstStyle/>
          <a:p>
            <a:r>
              <a:rPr lang="es-ES_tradnl" sz="2400" b="1" dirty="0" smtClean="0">
                <a:solidFill>
                  <a:srgbClr val="FF0000"/>
                </a:solidFill>
                <a:latin typeface="Arial" pitchFamily="34" charset="0"/>
                <a:cs typeface="Arial" pitchFamily="34" charset="0"/>
              </a:rPr>
              <a:t>(</a:t>
            </a:r>
            <a:r>
              <a:rPr lang="es-ES_tradnl" sz="2400" b="1" dirty="0" smtClean="0">
                <a:solidFill>
                  <a:srgbClr val="FF0000"/>
                </a:solidFill>
                <a:latin typeface="Symbol" pitchFamily="18" charset="2"/>
                <a:cs typeface="Arial" pitchFamily="34" charset="0"/>
              </a:rPr>
              <a:t>D</a:t>
            </a:r>
            <a:r>
              <a:rPr lang="es-ES_tradnl" sz="2400" b="1" dirty="0" smtClean="0">
                <a:solidFill>
                  <a:srgbClr val="FF0000"/>
                </a:solidFill>
                <a:latin typeface="Arial" pitchFamily="34" charset="0"/>
                <a:cs typeface="Arial" pitchFamily="34" charset="0"/>
              </a:rPr>
              <a:t>G°´ - 7,3 Kcal/mol)</a:t>
            </a:r>
            <a:endParaRPr lang="es-AR" sz="2400" b="1" dirty="0">
              <a:solidFill>
                <a:srgbClr val="FF0000"/>
              </a:solidFill>
              <a:latin typeface="Arial" pitchFamily="34" charset="0"/>
              <a:cs typeface="Arial" pitchFamily="34" charset="0"/>
            </a:endParaRPr>
          </a:p>
        </p:txBody>
      </p:sp>
      <p:sp>
        <p:nvSpPr>
          <p:cNvPr id="15" name="14 CuadroTexto"/>
          <p:cNvSpPr txBox="1"/>
          <p:nvPr/>
        </p:nvSpPr>
        <p:spPr>
          <a:xfrm>
            <a:off x="156603" y="2714620"/>
            <a:ext cx="8174290" cy="1938992"/>
          </a:xfrm>
          <a:prstGeom prst="rect">
            <a:avLst/>
          </a:prstGeom>
          <a:noFill/>
        </p:spPr>
        <p:txBody>
          <a:bodyPr wrap="none" rtlCol="0">
            <a:spAutoFit/>
          </a:bodyPr>
          <a:lstStyle/>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La síntesis de ATP utilizando Energía liberada durante </a:t>
            </a:r>
          </a:p>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 el Transporte de Electrones en la </a:t>
            </a:r>
          </a:p>
          <a:p>
            <a:pPr algn="ct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Cadena Respiratoria mitocondrial</a:t>
            </a:r>
          </a:p>
          <a:p>
            <a:pPr algn="ctr"/>
            <a:endPar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endParaRPr>
          </a:p>
          <a:p>
            <a:pPr algn="ctr"/>
            <a:r>
              <a:rPr lang="es-ES_tradnl" sz="2400" b="1" dirty="0">
                <a:solidFill>
                  <a:srgbClr val="5A0EE2"/>
                </a:solidFill>
                <a:effectLst>
                  <a:outerShdw blurRad="38100" dist="38100" dir="2700000" algn="tl">
                    <a:srgbClr val="000000">
                      <a:alpha val="43137"/>
                    </a:srgbClr>
                  </a:outerShdw>
                </a:effectLst>
                <a:latin typeface="Arial" pitchFamily="34" charset="0"/>
                <a:cs typeface="Arial" pitchFamily="34" charset="0"/>
              </a:rPr>
              <a:t>s</a:t>
            </a:r>
            <a:r>
              <a:rPr lang="es-ES_tradnl" sz="2400" b="1" dirty="0" smtClean="0">
                <a:solidFill>
                  <a:srgbClr val="5A0EE2"/>
                </a:solidFill>
                <a:effectLst>
                  <a:outerShdw blurRad="38100" dist="38100" dir="2700000" algn="tl">
                    <a:srgbClr val="000000">
                      <a:alpha val="43137"/>
                    </a:srgbClr>
                  </a:outerShdw>
                </a:effectLst>
                <a:latin typeface="Arial" pitchFamily="34" charset="0"/>
                <a:cs typeface="Arial" pitchFamily="34" charset="0"/>
              </a:rPr>
              <a:t>e denomina</a:t>
            </a:r>
          </a:p>
        </p:txBody>
      </p:sp>
      <p:sp>
        <p:nvSpPr>
          <p:cNvPr id="16" name="15 CuadroTexto"/>
          <p:cNvSpPr txBox="1"/>
          <p:nvPr/>
        </p:nvSpPr>
        <p:spPr>
          <a:xfrm>
            <a:off x="1857356" y="5000636"/>
            <a:ext cx="5743047" cy="800219"/>
          </a:xfrm>
          <a:prstGeom prst="rect">
            <a:avLst/>
          </a:prstGeom>
          <a:noFill/>
        </p:spPr>
        <p:txBody>
          <a:bodyPr wrap="none" rtlCol="0">
            <a:spAutoFit/>
          </a:bodyPr>
          <a:lstStyle/>
          <a:p>
            <a:r>
              <a:rPr lang="es-ES_tradnl" sz="2800" b="1" dirty="0" smtClean="0">
                <a:solidFill>
                  <a:srgbClr val="FF0000"/>
                </a:solidFill>
                <a:latin typeface="Arial Black" pitchFamily="34" charset="0"/>
                <a:cs typeface="Arial" pitchFamily="34" charset="0"/>
              </a:rPr>
              <a:t>FOSFORILACIÓN OXIDATIVA</a:t>
            </a:r>
          </a:p>
          <a:p>
            <a:endParaRPr lang="es-AR" dirty="0"/>
          </a:p>
        </p:txBody>
      </p:sp>
      <p:sp>
        <p:nvSpPr>
          <p:cNvPr id="9" name="8 CuadroTexto"/>
          <p:cNvSpPr txBox="1"/>
          <p:nvPr/>
        </p:nvSpPr>
        <p:spPr>
          <a:xfrm>
            <a:off x="3705252" y="71414"/>
            <a:ext cx="7010416" cy="369332"/>
          </a:xfrm>
          <a:prstGeom prst="rect">
            <a:avLst/>
          </a:prstGeom>
          <a:noFill/>
        </p:spPr>
        <p:txBody>
          <a:bodyPr wrap="square" rtlCol="0">
            <a:spAutoFit/>
          </a:bodyPr>
          <a:lstStyle/>
          <a:p>
            <a:pPr algn="ctr"/>
            <a:r>
              <a:rPr lang="es-ES_tradnl" b="1" i="1" dirty="0" smtClean="0">
                <a:solidFill>
                  <a:srgbClr val="C00000"/>
                </a:solidFill>
                <a:latin typeface="Comic Sans MS" pitchFamily="66" charset="0"/>
              </a:rPr>
              <a:t>Repasemos…</a:t>
            </a:r>
            <a:endParaRPr lang="es-AR" b="1" i="1" dirty="0">
              <a:solidFill>
                <a:srgbClr val="C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mph" presetSubtype="0" fill="hold" grpId="1" nodeType="clickEffect">
                                  <p:stCondLst>
                                    <p:cond delay="0"/>
                                  </p:stCondLst>
                                  <p:childTnLst>
                                    <p:animScale>
                                      <p:cBhvr>
                                        <p:cTn id="42"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Rectángulo"/>
          <p:cNvSpPr>
            <a:spLocks noChangeArrowheads="1"/>
          </p:cNvSpPr>
          <p:nvPr/>
        </p:nvSpPr>
        <p:spPr bwMode="auto">
          <a:xfrm>
            <a:off x="611188" y="549275"/>
            <a:ext cx="8137525" cy="6740307"/>
          </a:xfrm>
          <a:prstGeom prst="rect">
            <a:avLst/>
          </a:prstGeom>
          <a:solidFill>
            <a:schemeClr val="bg1"/>
          </a:solidFill>
          <a:ln w="9525">
            <a:noFill/>
            <a:miter lim="800000"/>
            <a:headEnd/>
            <a:tailEnd/>
          </a:ln>
        </p:spPr>
        <p:txBody>
          <a:bodyPr>
            <a:spAutoFit/>
          </a:bodyPr>
          <a:lstStyle/>
          <a:p>
            <a:pPr algn="ctr"/>
            <a:r>
              <a:rPr lang="es-AR" sz="2400" b="1" dirty="0" smtClean="0">
                <a:solidFill>
                  <a:srgbClr val="C00000"/>
                </a:solidFill>
                <a:latin typeface="Arial" pitchFamily="34" charset="0"/>
                <a:cs typeface="Arial" pitchFamily="34" charset="0"/>
              </a:rPr>
              <a:t>LA CADENA DE TRANSPORTE DE ELECTRONES</a:t>
            </a:r>
          </a:p>
          <a:p>
            <a:pPr algn="ctr"/>
            <a:r>
              <a:rPr lang="es-AR" sz="2400" b="1" u="sng" dirty="0" smtClean="0">
                <a:solidFill>
                  <a:srgbClr val="C00000"/>
                </a:solidFill>
                <a:latin typeface="Arial" pitchFamily="34" charset="0"/>
                <a:cs typeface="Arial" pitchFamily="34" charset="0"/>
              </a:rPr>
              <a:t> </a:t>
            </a:r>
            <a:r>
              <a:rPr lang="es-AR" sz="2400" b="1" u="sng" dirty="0">
                <a:solidFill>
                  <a:srgbClr val="C00000"/>
                </a:solidFill>
                <a:latin typeface="Arial" pitchFamily="34" charset="0"/>
                <a:cs typeface="Arial" pitchFamily="34" charset="0"/>
              </a:rPr>
              <a:t>comprende dos procesos</a:t>
            </a:r>
            <a:r>
              <a:rPr lang="es-AR" sz="2400" b="1" dirty="0">
                <a:solidFill>
                  <a:srgbClr val="C00000"/>
                </a:solidFill>
                <a:latin typeface="Arial" pitchFamily="34" charset="0"/>
                <a:cs typeface="Arial" pitchFamily="34" charset="0"/>
              </a:rPr>
              <a:t>:</a:t>
            </a: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1.- </a:t>
            </a:r>
            <a:r>
              <a:rPr lang="es-AR" sz="2400" b="1" dirty="0">
                <a:solidFill>
                  <a:srgbClr val="0000CC"/>
                </a:solidFill>
                <a:latin typeface="Arial" pitchFamily="34" charset="0"/>
                <a:cs typeface="Arial" pitchFamily="34" charset="0"/>
              </a:rPr>
              <a:t>Los electrones son transportados a lo largo de la </a:t>
            </a:r>
            <a:r>
              <a:rPr lang="es-AR" sz="2400" b="1" dirty="0" smtClean="0">
                <a:solidFill>
                  <a:srgbClr val="0000CC"/>
                </a:solidFill>
                <a:latin typeface="Arial" pitchFamily="34" charset="0"/>
                <a:cs typeface="Arial" pitchFamily="34" charset="0"/>
              </a:rPr>
              <a:t>membrana interna mitocondrial</a:t>
            </a:r>
            <a:r>
              <a:rPr lang="es-AR" sz="2400" b="1" dirty="0" smtClean="0">
                <a:solidFill>
                  <a:srgbClr val="000000"/>
                </a:solidFill>
                <a:latin typeface="Arial" pitchFamily="34" charset="0"/>
                <a:cs typeface="Arial" pitchFamily="34" charset="0"/>
              </a:rPr>
              <a:t>, </a:t>
            </a:r>
            <a:r>
              <a:rPr lang="es-AR" sz="2400" b="1" dirty="0">
                <a:solidFill>
                  <a:srgbClr val="000000"/>
                </a:solidFill>
                <a:latin typeface="Arial" pitchFamily="34" charset="0"/>
                <a:cs typeface="Arial" pitchFamily="34" charset="0"/>
              </a:rPr>
              <a:t>de un complejo de proteínas transportadoras a </a:t>
            </a:r>
            <a:r>
              <a:rPr lang="es-AR" sz="2400" b="1" dirty="0" smtClean="0">
                <a:solidFill>
                  <a:srgbClr val="000000"/>
                </a:solidFill>
                <a:latin typeface="Arial" pitchFamily="34" charset="0"/>
                <a:cs typeface="Arial" pitchFamily="34" charset="0"/>
              </a:rPr>
              <a:t>otro</a:t>
            </a:r>
            <a:endParaRPr lang="es-AR" sz="2400" b="1" dirty="0">
              <a:solidFill>
                <a:srgbClr val="000000"/>
              </a:solidFill>
              <a:latin typeface="Arial" pitchFamily="34" charset="0"/>
              <a:cs typeface="Arial" pitchFamily="34" charset="0"/>
            </a:endParaRPr>
          </a:p>
          <a:p>
            <a:endParaRPr lang="es-AR" sz="2400" b="1" dirty="0">
              <a:solidFill>
                <a:srgbClr val="000000"/>
              </a:solidFill>
              <a:latin typeface="Arial" pitchFamily="34" charset="0"/>
              <a:cs typeface="Arial" pitchFamily="34" charset="0"/>
            </a:endParaRPr>
          </a:p>
          <a:p>
            <a:r>
              <a:rPr lang="es-AR" sz="2400" b="1" dirty="0">
                <a:solidFill>
                  <a:srgbClr val="000000"/>
                </a:solidFill>
                <a:latin typeface="Arial" pitchFamily="34" charset="0"/>
                <a:cs typeface="Arial" pitchFamily="34" charset="0"/>
              </a:rPr>
              <a:t>2. </a:t>
            </a:r>
            <a:r>
              <a:rPr lang="es-AR" sz="2400" b="1" dirty="0">
                <a:solidFill>
                  <a:srgbClr val="0000CC"/>
                </a:solidFill>
                <a:latin typeface="Arial" pitchFamily="34" charset="0"/>
                <a:cs typeface="Arial" pitchFamily="34" charset="0"/>
              </a:rPr>
              <a:t>Los protones son </a:t>
            </a:r>
            <a:r>
              <a:rPr lang="es-AR" sz="2400" b="1" dirty="0" err="1" smtClean="0">
                <a:solidFill>
                  <a:srgbClr val="0000CC"/>
                </a:solidFill>
                <a:latin typeface="Arial" pitchFamily="34" charset="0"/>
                <a:cs typeface="Arial" pitchFamily="34" charset="0"/>
              </a:rPr>
              <a:t>traslocados</a:t>
            </a:r>
            <a:r>
              <a:rPr lang="es-AR" sz="2400" b="1" dirty="0" smtClean="0">
                <a:solidFill>
                  <a:srgbClr val="0000CC"/>
                </a:solidFill>
                <a:latin typeface="Arial" pitchFamily="34" charset="0"/>
                <a:cs typeface="Arial" pitchFamily="34" charset="0"/>
              </a:rPr>
              <a:t> </a:t>
            </a:r>
            <a:r>
              <a:rPr lang="es-AR" sz="2400" b="1" dirty="0">
                <a:solidFill>
                  <a:srgbClr val="0000CC"/>
                </a:solidFill>
                <a:latin typeface="Arial" pitchFamily="34" charset="0"/>
                <a:cs typeface="Arial" pitchFamily="34" charset="0"/>
              </a:rPr>
              <a:t>a través de la membrana,</a:t>
            </a:r>
            <a:r>
              <a:rPr lang="es-AR" sz="2400" b="1" dirty="0">
                <a:solidFill>
                  <a:srgbClr val="000000"/>
                </a:solidFill>
                <a:latin typeface="Arial" pitchFamily="34" charset="0"/>
                <a:cs typeface="Arial" pitchFamily="34" charset="0"/>
              </a:rPr>
              <a:t> desde </a:t>
            </a:r>
            <a:r>
              <a:rPr lang="es-AR" sz="2400" b="1" dirty="0" smtClean="0">
                <a:solidFill>
                  <a:srgbClr val="000000"/>
                </a:solidFill>
                <a:latin typeface="Arial" pitchFamily="34" charset="0"/>
                <a:cs typeface="Arial" pitchFamily="34" charset="0"/>
              </a:rPr>
              <a:t>la matriz </a:t>
            </a:r>
            <a:r>
              <a:rPr lang="es-AR" sz="2400" b="1" dirty="0">
                <a:solidFill>
                  <a:srgbClr val="000000"/>
                </a:solidFill>
                <a:latin typeface="Arial" pitchFamily="34" charset="0"/>
                <a:cs typeface="Arial" pitchFamily="34" charset="0"/>
              </a:rPr>
              <a:t>hacia el espacio </a:t>
            </a:r>
            <a:r>
              <a:rPr lang="es-AR" sz="2400" b="1" dirty="0" err="1">
                <a:solidFill>
                  <a:srgbClr val="000000"/>
                </a:solidFill>
                <a:latin typeface="Arial" pitchFamily="34" charset="0"/>
                <a:cs typeface="Arial" pitchFamily="34" charset="0"/>
              </a:rPr>
              <a:t>intermembrana</a:t>
            </a:r>
            <a:r>
              <a:rPr lang="es-AR" sz="2400" b="1" dirty="0">
                <a:solidFill>
                  <a:srgbClr val="000000"/>
                </a:solidFill>
                <a:latin typeface="Arial" pitchFamily="34" charset="0"/>
                <a:cs typeface="Arial" pitchFamily="34" charset="0"/>
              </a:rPr>
              <a:t> de la </a:t>
            </a:r>
            <a:r>
              <a:rPr lang="es-AR" sz="2400" b="1" dirty="0" smtClean="0">
                <a:solidFill>
                  <a:srgbClr val="000000"/>
                </a:solidFill>
                <a:latin typeface="Arial" pitchFamily="34" charset="0"/>
                <a:cs typeface="Arial" pitchFamily="34" charset="0"/>
              </a:rPr>
              <a:t>mitocondria </a:t>
            </a:r>
          </a:p>
          <a:p>
            <a:r>
              <a:rPr lang="es-AR" sz="2400" b="1" dirty="0" smtClean="0">
                <a:solidFill>
                  <a:srgbClr val="000000"/>
                </a:solidFill>
                <a:latin typeface="Arial" pitchFamily="34" charset="0"/>
                <a:cs typeface="Arial" pitchFamily="34" charset="0"/>
              </a:rPr>
              <a:t>	Esto determina la formación de un </a:t>
            </a:r>
          </a:p>
          <a:p>
            <a:r>
              <a:rPr lang="es-AR" sz="2400" b="1" dirty="0" smtClean="0">
                <a:solidFill>
                  <a:srgbClr val="C00000"/>
                </a:solidFill>
                <a:latin typeface="Arial" pitchFamily="34" charset="0"/>
                <a:cs typeface="Arial" pitchFamily="34" charset="0"/>
              </a:rPr>
              <a:t>	gradiente </a:t>
            </a:r>
            <a:r>
              <a:rPr lang="es-AR" sz="2400" b="1" dirty="0">
                <a:solidFill>
                  <a:srgbClr val="C00000"/>
                </a:solidFill>
                <a:latin typeface="Arial" pitchFamily="34" charset="0"/>
                <a:cs typeface="Arial" pitchFamily="34" charset="0"/>
              </a:rPr>
              <a:t>de </a:t>
            </a:r>
            <a:r>
              <a:rPr lang="es-AR" sz="2400" b="1" dirty="0" smtClean="0">
                <a:solidFill>
                  <a:srgbClr val="C00000"/>
                </a:solidFill>
                <a:latin typeface="Arial" pitchFamily="34" charset="0"/>
                <a:cs typeface="Arial" pitchFamily="34" charset="0"/>
              </a:rPr>
              <a:t>protones</a:t>
            </a:r>
          </a:p>
          <a:p>
            <a:endParaRPr lang="es-AR" sz="2400" b="1" dirty="0" smtClean="0">
              <a:solidFill>
                <a:srgbClr val="C00000"/>
              </a:solidFill>
              <a:latin typeface="Arial" pitchFamily="34" charset="0"/>
              <a:cs typeface="Arial" pitchFamily="34" charset="0"/>
            </a:endParaRPr>
          </a:p>
          <a:p>
            <a:r>
              <a:rPr lang="es-AR" sz="2400" b="1" dirty="0" smtClean="0">
                <a:solidFill>
                  <a:srgbClr val="C00000"/>
                </a:solidFill>
                <a:latin typeface="Arial" pitchFamily="34" charset="0"/>
                <a:cs typeface="Arial" pitchFamily="34" charset="0"/>
              </a:rPr>
              <a:t>	</a:t>
            </a:r>
            <a:r>
              <a:rPr lang="es-MX" sz="2400" b="1" dirty="0" smtClean="0">
                <a:solidFill>
                  <a:srgbClr val="0000CC"/>
                </a:solidFill>
                <a:latin typeface="Arial" pitchFamily="34" charset="0"/>
                <a:cs typeface="Arial" pitchFamily="34" charset="0"/>
              </a:rPr>
              <a:t>Por cada par de electrones transferidos al O</a:t>
            </a:r>
            <a:r>
              <a:rPr lang="es-MX" sz="2400" b="1" baseline="-25000" dirty="0" smtClean="0">
                <a:solidFill>
                  <a:srgbClr val="0000CC"/>
                </a:solidFill>
                <a:latin typeface="Arial" pitchFamily="34" charset="0"/>
                <a:cs typeface="Arial" pitchFamily="34" charset="0"/>
              </a:rPr>
              <a:t>2</a:t>
            </a:r>
            <a:r>
              <a:rPr lang="es-MX" sz="2400" b="1" dirty="0" smtClean="0">
                <a:solidFill>
                  <a:srgbClr val="0000CC"/>
                </a:solidFill>
                <a:latin typeface="Arial" pitchFamily="34" charset="0"/>
                <a:cs typeface="Arial" pitchFamily="34" charset="0"/>
              </a:rPr>
              <a:t>  </a:t>
            </a:r>
            <a:r>
              <a:rPr lang="es-MX" sz="2400" b="1" dirty="0" smtClean="0">
                <a:solidFill>
                  <a:srgbClr val="0000CC"/>
                </a:solidFill>
                <a:latin typeface="Arial" pitchFamily="34" charset="0"/>
                <a:cs typeface="Arial" pitchFamily="34" charset="0"/>
                <a:sym typeface="Wingdings" pitchFamily="2" charset="2"/>
              </a:rPr>
              <a:t> 	</a:t>
            </a:r>
            <a:r>
              <a:rPr lang="es-MX" sz="2400" b="1" dirty="0" smtClean="0">
                <a:solidFill>
                  <a:srgbClr val="FF0000"/>
                </a:solidFill>
                <a:latin typeface="Arial" pitchFamily="34" charset="0"/>
                <a:cs typeface="Arial" pitchFamily="34" charset="0"/>
                <a:sym typeface="Wingdings" pitchFamily="2" charset="2"/>
              </a:rPr>
              <a:t>los complejos I y III bombean 4 H</a:t>
            </a:r>
            <a:r>
              <a:rPr lang="es-MX" sz="2400" b="1" baseline="30000" dirty="0" smtClean="0">
                <a:solidFill>
                  <a:srgbClr val="FF0000"/>
                </a:solidFill>
                <a:latin typeface="Arial" pitchFamily="34" charset="0"/>
                <a:cs typeface="Arial" pitchFamily="34" charset="0"/>
                <a:sym typeface="Wingdings" pitchFamily="2" charset="2"/>
              </a:rPr>
              <a:t>+</a:t>
            </a:r>
            <a:r>
              <a:rPr lang="es-MX" sz="2400" b="1" dirty="0" smtClean="0">
                <a:solidFill>
                  <a:srgbClr val="FF0000"/>
                </a:solidFill>
                <a:latin typeface="Arial" pitchFamily="34" charset="0"/>
                <a:cs typeface="Arial" pitchFamily="34" charset="0"/>
                <a:sym typeface="Wingdings" pitchFamily="2" charset="2"/>
              </a:rPr>
              <a:t> </a:t>
            </a:r>
          </a:p>
          <a:p>
            <a:r>
              <a:rPr lang="es-MX" sz="2400" b="1" dirty="0" smtClean="0">
                <a:solidFill>
                  <a:srgbClr val="FF0000"/>
                </a:solidFill>
                <a:latin typeface="Arial" pitchFamily="34" charset="0"/>
                <a:cs typeface="Arial" pitchFamily="34" charset="0"/>
                <a:sym typeface="Wingdings" pitchFamily="2" charset="2"/>
              </a:rPr>
              <a:t>	y el complejo IV 2 H</a:t>
            </a:r>
            <a:r>
              <a:rPr lang="es-MX" sz="2400" b="1" baseline="30000" dirty="0" smtClean="0">
                <a:solidFill>
                  <a:srgbClr val="FF0000"/>
                </a:solidFill>
                <a:latin typeface="Arial" pitchFamily="34" charset="0"/>
                <a:cs typeface="Arial" pitchFamily="34" charset="0"/>
                <a:sym typeface="Wingdings" pitchFamily="2" charset="2"/>
              </a:rPr>
              <a:t>+</a:t>
            </a:r>
            <a:endParaRPr lang="es-MX" sz="2400" b="1" dirty="0" smtClean="0">
              <a:solidFill>
                <a:srgbClr val="0000CC"/>
              </a:solidFill>
              <a:latin typeface="Arial" pitchFamily="34" charset="0"/>
              <a:cs typeface="Arial" pitchFamily="34" charset="0"/>
              <a:sym typeface="Wingdings" pitchFamily="2" charset="2"/>
            </a:endParaRPr>
          </a:p>
          <a:p>
            <a:endParaRPr lang="es-AR" sz="2400" b="1" dirty="0">
              <a:solidFill>
                <a:srgbClr val="C00000"/>
              </a:solidFill>
              <a:latin typeface="Arial" pitchFamily="34" charset="0"/>
              <a:cs typeface="Arial" pitchFamily="34" charset="0"/>
            </a:endParaRPr>
          </a:p>
          <a:p>
            <a:pPr algn="ctr"/>
            <a:endParaRPr lang="es-AR" sz="2400" b="1" dirty="0">
              <a:solidFill>
                <a:srgbClr val="000000"/>
              </a:solidFill>
              <a:latin typeface="Arial" pitchFamily="34" charset="0"/>
              <a:cs typeface="Arial" pitchFamily="34" charset="0"/>
            </a:endParaRPr>
          </a:p>
        </p:txBody>
      </p:sp>
      <p:sp>
        <p:nvSpPr>
          <p:cNvPr id="3" name="2 CuadroTexto"/>
          <p:cNvSpPr txBox="1"/>
          <p:nvPr/>
        </p:nvSpPr>
        <p:spPr>
          <a:xfrm>
            <a:off x="6286512" y="-24"/>
            <a:ext cx="1641796" cy="338554"/>
          </a:xfrm>
          <a:prstGeom prst="rect">
            <a:avLst/>
          </a:prstGeom>
          <a:noFill/>
        </p:spPr>
        <p:txBody>
          <a:bodyPr wrap="none" rtlCol="0">
            <a:spAutoFit/>
          </a:bodyPr>
          <a:lstStyle/>
          <a:p>
            <a:pPr algn="ctr"/>
            <a:r>
              <a:rPr lang="es-ES_tradnl" sz="1600" b="1" i="1" dirty="0" smtClean="0">
                <a:solidFill>
                  <a:srgbClr val="00CC00"/>
                </a:solidFill>
                <a:latin typeface="Comic Sans MS" pitchFamily="66" charset="0"/>
              </a:rPr>
              <a:t>Repasemos …..</a:t>
            </a:r>
            <a:endParaRPr lang="es-AR" sz="1600" b="1" i="1" dirty="0">
              <a:solidFill>
                <a:srgbClr val="00CC00"/>
              </a:solidFill>
              <a:latin typeface="Comic Sans MS" pitchFamily="66"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20688" y="692150"/>
            <a:ext cx="8281987" cy="2800767"/>
          </a:xfrm>
          <a:prstGeom prst="rect">
            <a:avLst/>
          </a:prstGeom>
          <a:solidFill>
            <a:schemeClr val="bg1"/>
          </a:solidFill>
        </p:spPr>
        <p:txBody>
          <a:bodyPr>
            <a:spAutoFit/>
          </a:bodyPr>
          <a:lstStyle/>
          <a:p>
            <a:pPr marL="342900" indent="-342900" fontAlgn="auto">
              <a:spcBef>
                <a:spcPts val="0"/>
              </a:spcBef>
              <a:spcAft>
                <a:spcPts val="0"/>
              </a:spcAft>
              <a:buFont typeface="Arial" pitchFamily="34" charset="0"/>
              <a:buChar char="•"/>
              <a:defRPr/>
            </a:pPr>
            <a:r>
              <a:rPr lang="es-MX" sz="2400" b="1" dirty="0">
                <a:solidFill>
                  <a:prstClr val="black"/>
                </a:solidFill>
                <a:latin typeface="Arial" pitchFamily="34" charset="0"/>
                <a:cs typeface="Arial" pitchFamily="34" charset="0"/>
              </a:rPr>
              <a:t>La transferencia de electrones desde el NADH a través de la cadena respiratoria hasta el O</a:t>
            </a:r>
            <a:r>
              <a:rPr lang="es-MX" sz="2400" b="1" baseline="-25000" dirty="0">
                <a:solidFill>
                  <a:prstClr val="black"/>
                </a:solidFill>
                <a:latin typeface="Arial" pitchFamily="34" charset="0"/>
                <a:cs typeface="Arial" pitchFamily="34" charset="0"/>
              </a:rPr>
              <a:t>2</a:t>
            </a:r>
            <a:r>
              <a:rPr lang="es-MX" sz="2400" b="1" dirty="0">
                <a:solidFill>
                  <a:prstClr val="black"/>
                </a:solidFill>
                <a:latin typeface="Arial" pitchFamily="34" charset="0"/>
                <a:cs typeface="Arial" pitchFamily="34" charset="0"/>
              </a:rPr>
              <a:t> es un proceso </a:t>
            </a:r>
            <a:r>
              <a:rPr lang="es-MX" sz="2400" b="1" dirty="0">
                <a:solidFill>
                  <a:srgbClr val="0000CC"/>
                </a:solidFill>
                <a:latin typeface="Arial" pitchFamily="34" charset="0"/>
                <a:cs typeface="Arial" pitchFamily="34" charset="0"/>
              </a:rPr>
              <a:t>altamente </a:t>
            </a:r>
            <a:r>
              <a:rPr lang="es-MX" sz="2400" b="1" dirty="0" err="1" smtClean="0">
                <a:solidFill>
                  <a:srgbClr val="0000CC"/>
                </a:solidFill>
                <a:latin typeface="Arial" pitchFamily="34" charset="0"/>
                <a:cs typeface="Arial" pitchFamily="34" charset="0"/>
              </a:rPr>
              <a:t>exergónico</a:t>
            </a:r>
            <a:endParaRPr lang="es-MX" sz="2400" b="1" dirty="0">
              <a:solidFill>
                <a:srgbClr val="0000CC"/>
              </a:solidFill>
              <a:latin typeface="Arial" pitchFamily="34" charset="0"/>
              <a:cs typeface="Arial" pitchFamily="34" charset="0"/>
            </a:endParaRPr>
          </a:p>
          <a:p>
            <a:pPr marL="342900" indent="-342900" fontAlgn="auto">
              <a:spcBef>
                <a:spcPts val="0"/>
              </a:spcBef>
              <a:spcAft>
                <a:spcPts val="0"/>
              </a:spcAft>
              <a:defRPr/>
            </a:pPr>
            <a:endParaRPr lang="es-MX" sz="2400" b="1" dirty="0">
              <a:solidFill>
                <a:prstClr val="black"/>
              </a:solidFill>
              <a:latin typeface="Arial" pitchFamily="34" charset="0"/>
              <a:cs typeface="Arial" pitchFamily="34" charset="0"/>
              <a:sym typeface="Wingdings" pitchFamily="2" charset="2"/>
            </a:endParaRPr>
          </a:p>
          <a:p>
            <a:pPr marL="342900" indent="-342900" fontAlgn="auto">
              <a:spcBef>
                <a:spcPts val="0"/>
              </a:spcBef>
              <a:spcAft>
                <a:spcPts val="0"/>
              </a:spcAft>
              <a:buFont typeface="Arial" pitchFamily="34" charset="0"/>
              <a:buChar char="•"/>
              <a:defRPr/>
            </a:pPr>
            <a:r>
              <a:rPr lang="es-MX" sz="2400" b="1" dirty="0" smtClean="0">
                <a:solidFill>
                  <a:srgbClr val="FF0000"/>
                </a:solidFill>
                <a:latin typeface="Arial" pitchFamily="34" charset="0"/>
                <a:cs typeface="Arial" pitchFamily="34" charset="0"/>
                <a:sym typeface="Wingdings" pitchFamily="2" charset="2"/>
              </a:rPr>
              <a:t>Esta </a:t>
            </a:r>
            <a:r>
              <a:rPr lang="es-MX" sz="2400" b="1" dirty="0">
                <a:solidFill>
                  <a:srgbClr val="FF0000"/>
                </a:solidFill>
                <a:latin typeface="Arial" pitchFamily="34" charset="0"/>
                <a:cs typeface="Arial" pitchFamily="34" charset="0"/>
                <a:sym typeface="Wingdings" pitchFamily="2" charset="2"/>
              </a:rPr>
              <a:t>energía electroquímica generada por el gradiente protónico impulsa </a:t>
            </a:r>
            <a:endParaRPr lang="es-MX" sz="2400" b="1" dirty="0" smtClean="0">
              <a:solidFill>
                <a:srgbClr val="FF0000"/>
              </a:solidFill>
              <a:latin typeface="Arial" pitchFamily="34" charset="0"/>
              <a:cs typeface="Arial" pitchFamily="34" charset="0"/>
              <a:sym typeface="Wingdings" pitchFamily="2" charset="2"/>
            </a:endParaRPr>
          </a:p>
          <a:p>
            <a:pPr marL="342900" indent="-342900" fontAlgn="auto">
              <a:spcBef>
                <a:spcPts val="0"/>
              </a:spcBef>
              <a:spcAft>
                <a:spcPts val="0"/>
              </a:spcAft>
              <a:defRPr/>
            </a:pPr>
            <a:r>
              <a:rPr lang="es-MX" sz="2400" b="1" dirty="0" smtClean="0">
                <a:solidFill>
                  <a:srgbClr val="FF0000"/>
                </a:solidFill>
                <a:latin typeface="Arial" pitchFamily="34" charset="0"/>
                <a:cs typeface="Arial" pitchFamily="34" charset="0"/>
                <a:sym typeface="Wingdings" pitchFamily="2" charset="2"/>
              </a:rPr>
              <a:t>				</a:t>
            </a:r>
            <a:r>
              <a:rPr lang="es-MX" sz="3200" b="1" dirty="0" smtClean="0">
                <a:solidFill>
                  <a:srgbClr val="FF0000"/>
                </a:solidFill>
                <a:latin typeface="Arial" pitchFamily="34" charset="0"/>
                <a:cs typeface="Arial" pitchFamily="34" charset="0"/>
                <a:sym typeface="Wingdings" pitchFamily="2" charset="2"/>
              </a:rPr>
              <a:t>la </a:t>
            </a:r>
            <a:r>
              <a:rPr lang="es-MX" sz="3200" b="1" dirty="0">
                <a:solidFill>
                  <a:srgbClr val="FF0000"/>
                </a:solidFill>
                <a:latin typeface="Arial" pitchFamily="34" charset="0"/>
                <a:cs typeface="Arial" pitchFamily="34" charset="0"/>
                <a:sym typeface="Wingdings" pitchFamily="2" charset="2"/>
              </a:rPr>
              <a:t>síntesis de </a:t>
            </a:r>
            <a:r>
              <a:rPr lang="es-MX" sz="3200" b="1" dirty="0" smtClean="0">
                <a:solidFill>
                  <a:srgbClr val="FF0000"/>
                </a:solidFill>
                <a:latin typeface="Arial" pitchFamily="34" charset="0"/>
                <a:cs typeface="Arial" pitchFamily="34" charset="0"/>
                <a:sym typeface="Wingdings" pitchFamily="2" charset="2"/>
              </a:rPr>
              <a:t>ATP</a:t>
            </a:r>
            <a:endParaRPr lang="es-AR" sz="3200" b="1" dirty="0">
              <a:solidFill>
                <a:srgbClr val="FF0000"/>
              </a:solidFill>
              <a:latin typeface="Arial" pitchFamily="34" charset="0"/>
              <a:cs typeface="Arial" pitchFamily="34" charset="0"/>
            </a:endParaRPr>
          </a:p>
        </p:txBody>
      </p:sp>
      <p:sp>
        <p:nvSpPr>
          <p:cNvPr id="3" name="2 CuadroTexto"/>
          <p:cNvSpPr txBox="1"/>
          <p:nvPr/>
        </p:nvSpPr>
        <p:spPr>
          <a:xfrm>
            <a:off x="6286512" y="-24"/>
            <a:ext cx="1641796" cy="338554"/>
          </a:xfrm>
          <a:prstGeom prst="rect">
            <a:avLst/>
          </a:prstGeom>
          <a:noFill/>
        </p:spPr>
        <p:txBody>
          <a:bodyPr wrap="none" rtlCol="0">
            <a:spAutoFit/>
          </a:bodyPr>
          <a:lstStyle/>
          <a:p>
            <a:pPr algn="ctr"/>
            <a:r>
              <a:rPr lang="es-ES_tradnl" sz="1600" b="1" i="1" dirty="0" smtClean="0">
                <a:solidFill>
                  <a:srgbClr val="00CC00"/>
                </a:solidFill>
                <a:latin typeface="Comic Sans MS" pitchFamily="66" charset="0"/>
              </a:rPr>
              <a:t>Repasemos …..</a:t>
            </a:r>
            <a:endParaRPr lang="es-AR" sz="1600" b="1" i="1" dirty="0">
              <a:solidFill>
                <a:srgbClr val="00CC00"/>
              </a:solidFill>
              <a:latin typeface="Comic Sans MS" pitchFamily="66" charset="0"/>
            </a:endParaRPr>
          </a:p>
        </p:txBody>
      </p:sp>
    </p:spTree>
    <p:extLst>
      <p:ext uri="{BB962C8B-B14F-4D97-AF65-F5344CB8AC3E}">
        <p14:creationId xmlns="" xmlns:p14="http://schemas.microsoft.com/office/powerpoint/2010/main" val="22907071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Rectángulo"/>
          <p:cNvSpPr>
            <a:spLocks noChangeArrowheads="1"/>
          </p:cNvSpPr>
          <p:nvPr/>
        </p:nvSpPr>
        <p:spPr bwMode="auto">
          <a:xfrm>
            <a:off x="2000232" y="71414"/>
            <a:ext cx="5355953" cy="1261884"/>
          </a:xfrm>
          <a:prstGeom prst="rect">
            <a:avLst/>
          </a:prstGeom>
          <a:solidFill>
            <a:schemeClr val="bg1"/>
          </a:solidFill>
          <a:ln w="9525">
            <a:noFill/>
            <a:miter lim="800000"/>
            <a:headEnd/>
            <a:tailEnd/>
          </a:ln>
        </p:spPr>
        <p:txBody>
          <a:bodyPr wrap="none">
            <a:spAutoFit/>
          </a:bodyPr>
          <a:lstStyle/>
          <a:p>
            <a:pPr algn="ctr"/>
            <a:r>
              <a:rPr lang="es-AR" sz="2400" b="1" dirty="0" smtClean="0">
                <a:solidFill>
                  <a:srgbClr val="0000FF"/>
                </a:solidFill>
                <a:latin typeface="Comic Sans MS" pitchFamily="66" charset="0"/>
              </a:rPr>
              <a:t>¿Dónde ocurre la síntesis de ATP?</a:t>
            </a:r>
          </a:p>
          <a:p>
            <a:pPr algn="ctr"/>
            <a:endParaRPr lang="es-AR" sz="2400" b="1" dirty="0" smtClean="0">
              <a:solidFill>
                <a:srgbClr val="C00000"/>
              </a:solidFill>
              <a:latin typeface="Comic Sans MS" pitchFamily="66" charset="0"/>
            </a:endParaRPr>
          </a:p>
          <a:p>
            <a:pPr algn="ctr"/>
            <a:r>
              <a:rPr lang="es-AR" sz="2800" b="1" dirty="0" smtClean="0">
                <a:solidFill>
                  <a:srgbClr val="000000"/>
                </a:solidFill>
                <a:latin typeface="Arial" pitchFamily="34" charset="0"/>
                <a:cs typeface="Arial" pitchFamily="34" charset="0"/>
              </a:rPr>
              <a:t>COMPLEJO </a:t>
            </a:r>
            <a:r>
              <a:rPr lang="es-AR" sz="2800" b="1" dirty="0">
                <a:solidFill>
                  <a:srgbClr val="000000"/>
                </a:solidFill>
                <a:latin typeface="Arial" pitchFamily="34" charset="0"/>
                <a:cs typeface="Arial" pitchFamily="34" charset="0"/>
              </a:rPr>
              <a:t>ATP sintasa</a:t>
            </a:r>
          </a:p>
        </p:txBody>
      </p:sp>
      <p:sp>
        <p:nvSpPr>
          <p:cNvPr id="5" name="Cuadro de texto 10"/>
          <p:cNvSpPr txBox="1">
            <a:spLocks noChangeArrowheads="1"/>
          </p:cNvSpPr>
          <p:nvPr/>
        </p:nvSpPr>
        <p:spPr bwMode="auto">
          <a:xfrm>
            <a:off x="52388" y="1555772"/>
            <a:ext cx="3751262" cy="5632311"/>
          </a:xfrm>
          <a:prstGeom prst="rect">
            <a:avLst/>
          </a:prstGeom>
          <a:solidFill>
            <a:schemeClr val="bg1"/>
          </a:solidFill>
          <a:ln>
            <a:noFill/>
          </a:ln>
          <a:effectLs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eaLnBrk="1" fontAlgn="auto" hangingPunct="1">
              <a:spcBef>
                <a:spcPct val="50000"/>
              </a:spcBef>
              <a:spcAft>
                <a:spcPts val="0"/>
              </a:spcAft>
              <a:buFont typeface="Arial" pitchFamily="34" charset="0"/>
              <a:buChar char="•"/>
              <a:defRPr/>
            </a:pPr>
            <a:r>
              <a:rPr lang="es-ES" sz="2000" kern="0" dirty="0" smtClean="0">
                <a:solidFill>
                  <a:srgbClr val="C00000"/>
                </a:solidFill>
                <a:latin typeface="Arial Rounded MT Bold" pitchFamily="34" charset="0"/>
              </a:rPr>
              <a:t>F</a:t>
            </a:r>
            <a:r>
              <a:rPr lang="es-ES" sz="2000" kern="0" baseline="-25000" dirty="0" smtClean="0">
                <a:solidFill>
                  <a:srgbClr val="C00000"/>
                </a:solidFill>
                <a:latin typeface="Arial Rounded MT Bold" pitchFamily="34" charset="0"/>
              </a:rPr>
              <a:t>1</a:t>
            </a:r>
            <a:r>
              <a:rPr lang="es-ES" sz="2000" kern="0" baseline="-25000" dirty="0" smtClean="0">
                <a:solidFill>
                  <a:srgbClr val="000000"/>
                </a:solidFill>
                <a:latin typeface="Arial Rounded MT Bold" pitchFamily="34" charset="0"/>
              </a:rPr>
              <a:t> </a:t>
            </a:r>
            <a:r>
              <a:rPr lang="es-ES" sz="2000" kern="0" dirty="0" smtClean="0">
                <a:solidFill>
                  <a:srgbClr val="000000"/>
                </a:solidFill>
                <a:latin typeface="Arial Rounded MT Bold" pitchFamily="34" charset="0"/>
              </a:rPr>
              <a:t>: 9 subunidades </a:t>
            </a:r>
            <a:r>
              <a:rPr lang="es-ES" sz="2000" kern="0" dirty="0" err="1" smtClean="0">
                <a:solidFill>
                  <a:srgbClr val="000000"/>
                </a:solidFill>
                <a:latin typeface="Arial Rounded MT Bold" pitchFamily="34" charset="0"/>
              </a:rPr>
              <a:t>polipeptídicas</a:t>
            </a:r>
            <a:r>
              <a:rPr lang="es-ES" sz="2000" kern="0" dirty="0" smtClean="0">
                <a:solidFill>
                  <a:srgbClr val="000000"/>
                </a:solidFill>
                <a:latin typeface="Arial Rounded MT Bold" pitchFamily="34" charset="0"/>
              </a:rPr>
              <a:t>: </a:t>
            </a:r>
            <a:r>
              <a:rPr lang="es-ES" sz="2000" kern="0" dirty="0">
                <a:solidFill>
                  <a:srgbClr val="000000"/>
                </a:solidFill>
                <a:latin typeface="Symbol" pitchFamily="18" charset="2"/>
              </a:rPr>
              <a:t>a</a:t>
            </a:r>
            <a:r>
              <a:rPr lang="es-ES" sz="2000" kern="0" baseline="-25000" dirty="0">
                <a:solidFill>
                  <a:srgbClr val="000000"/>
                </a:solidFill>
              </a:rPr>
              <a:t>3 </a:t>
            </a:r>
            <a:r>
              <a:rPr lang="es-ES" sz="2000" kern="0" dirty="0">
                <a:solidFill>
                  <a:srgbClr val="000000"/>
                </a:solidFill>
                <a:latin typeface="Symbol" pitchFamily="18" charset="2"/>
              </a:rPr>
              <a:t>b</a:t>
            </a:r>
            <a:r>
              <a:rPr lang="es-ES" sz="2000" kern="0" baseline="-25000" dirty="0">
                <a:solidFill>
                  <a:srgbClr val="000000"/>
                </a:solidFill>
              </a:rPr>
              <a:t>3 </a:t>
            </a:r>
            <a:r>
              <a:rPr lang="es-ES" sz="2000" kern="0" dirty="0">
                <a:solidFill>
                  <a:srgbClr val="000000"/>
                </a:solidFill>
                <a:latin typeface="Symbol" pitchFamily="18" charset="2"/>
              </a:rPr>
              <a:t>g d </a:t>
            </a:r>
            <a:r>
              <a:rPr lang="es-ES" sz="2000" kern="0" dirty="0" smtClean="0">
                <a:solidFill>
                  <a:srgbClr val="000000"/>
                </a:solidFill>
                <a:latin typeface="Symbol" pitchFamily="18" charset="2"/>
              </a:rPr>
              <a:t>e </a:t>
            </a:r>
            <a:r>
              <a:rPr lang="es-ES" sz="2000" kern="0" dirty="0" smtClean="0">
                <a:solidFill>
                  <a:srgbClr val="000000"/>
                </a:solidFill>
                <a:latin typeface="Arial Rounded MT Bold" pitchFamily="34" charset="0"/>
              </a:rPr>
              <a:t>y</a:t>
            </a:r>
            <a:r>
              <a:rPr lang="es-ES" sz="2000" kern="0" dirty="0" smtClean="0">
                <a:solidFill>
                  <a:srgbClr val="000000"/>
                </a:solidFill>
                <a:latin typeface="Symbol" pitchFamily="18" charset="2"/>
              </a:rPr>
              <a:t> 3 </a:t>
            </a:r>
            <a:r>
              <a:rPr lang="es-ES" sz="2000" kern="0" dirty="0" smtClean="0">
                <a:solidFill>
                  <a:srgbClr val="000000"/>
                </a:solidFill>
                <a:latin typeface="Arial Rounded MT Bold" pitchFamily="34" charset="0"/>
              </a:rPr>
              <a:t>sitios catalíticos</a:t>
            </a:r>
            <a:endParaRPr lang="es-ES" sz="2000" kern="0" dirty="0">
              <a:solidFill>
                <a:srgbClr val="000000"/>
              </a:solidFill>
              <a:latin typeface="Arial Rounded MT Bold" pitchFamily="34" charset="0"/>
            </a:endParaRPr>
          </a:p>
          <a:p>
            <a:pPr marL="342900" indent="-342900" eaLnBrk="1" fontAlgn="auto" hangingPunct="1">
              <a:spcBef>
                <a:spcPct val="50000"/>
              </a:spcBef>
              <a:spcAft>
                <a:spcPts val="0"/>
              </a:spcAft>
              <a:buFont typeface="Arial" pitchFamily="34" charset="0"/>
              <a:buChar char="•"/>
              <a:defRPr/>
            </a:pPr>
            <a:r>
              <a:rPr lang="es-ES" sz="2000" kern="0" dirty="0" smtClean="0">
                <a:solidFill>
                  <a:srgbClr val="C00000"/>
                </a:solidFill>
                <a:latin typeface="Arial Rounded MT Bold" pitchFamily="34" charset="0"/>
              </a:rPr>
              <a:t>Fo</a:t>
            </a:r>
            <a:r>
              <a:rPr lang="es-ES" sz="2000" kern="0" dirty="0" smtClean="0">
                <a:solidFill>
                  <a:srgbClr val="000000"/>
                </a:solidFill>
                <a:latin typeface="Arial Rounded MT Bold" pitchFamily="34" charset="0"/>
              </a:rPr>
              <a:t>: Proteína integral , canal transmembrana para protones con 3 subunidades: a, b</a:t>
            </a:r>
            <a:r>
              <a:rPr lang="es-ES" sz="2000" kern="0" baseline="-25000" dirty="0" smtClean="0">
                <a:solidFill>
                  <a:srgbClr val="000000"/>
                </a:solidFill>
                <a:latin typeface="Arial Rounded MT Bold" pitchFamily="34" charset="0"/>
              </a:rPr>
              <a:t>2</a:t>
            </a:r>
            <a:r>
              <a:rPr lang="es-ES" sz="2000" kern="0" dirty="0" smtClean="0">
                <a:solidFill>
                  <a:srgbClr val="000000"/>
                </a:solidFill>
                <a:latin typeface="Arial Rounded MT Bold" pitchFamily="34" charset="0"/>
              </a:rPr>
              <a:t> y c</a:t>
            </a:r>
            <a:r>
              <a:rPr lang="es-ES" sz="2000" kern="0" baseline="-25000" dirty="0" smtClean="0">
                <a:solidFill>
                  <a:srgbClr val="000000"/>
                </a:solidFill>
                <a:latin typeface="Arial Rounded MT Bold" pitchFamily="34" charset="0"/>
              </a:rPr>
              <a:t>12</a:t>
            </a:r>
          </a:p>
          <a:p>
            <a:pPr marL="342900" indent="-342900" eaLnBrk="1" fontAlgn="auto" hangingPunct="1">
              <a:spcBef>
                <a:spcPct val="50000"/>
              </a:spcBef>
              <a:spcAft>
                <a:spcPts val="0"/>
              </a:spcAft>
              <a:buFont typeface="Arial" pitchFamily="34" charset="0"/>
              <a:buChar char="•"/>
              <a:defRPr/>
            </a:pPr>
            <a:r>
              <a:rPr lang="es-ES" sz="2000" kern="0" dirty="0" smtClean="0">
                <a:solidFill>
                  <a:srgbClr val="000000"/>
                </a:solidFill>
                <a:latin typeface="Arial Rounded MT Bold" pitchFamily="34" charset="0"/>
              </a:rPr>
              <a:t>Esta enzima es la que transforma la energía cinética (fuerza protón-motriz) en la energía química del ATP.</a:t>
            </a:r>
          </a:p>
          <a:p>
            <a:pPr marL="342900" indent="-342900" eaLnBrk="1" fontAlgn="auto" hangingPunct="1">
              <a:spcBef>
                <a:spcPct val="50000"/>
              </a:spcBef>
              <a:spcAft>
                <a:spcPts val="0"/>
              </a:spcAft>
              <a:buFont typeface="Arial" pitchFamily="34" charset="0"/>
              <a:buChar char="•"/>
              <a:defRPr/>
            </a:pPr>
            <a:r>
              <a:rPr lang="es-ES" sz="2000" kern="0" dirty="0" smtClean="0">
                <a:solidFill>
                  <a:srgbClr val="000000"/>
                </a:solidFill>
                <a:latin typeface="Arial Rounded MT Bold" pitchFamily="34" charset="0"/>
              </a:rPr>
              <a:t>El </a:t>
            </a:r>
            <a:r>
              <a:rPr lang="es-ES" sz="2000" kern="0" dirty="0">
                <a:solidFill>
                  <a:srgbClr val="000000"/>
                </a:solidFill>
                <a:latin typeface="Arial Rounded MT Bold" pitchFamily="34" charset="0"/>
              </a:rPr>
              <a:t>Dr. Boyer </a:t>
            </a:r>
            <a:r>
              <a:rPr lang="es-ES" sz="2000" kern="0" dirty="0" smtClean="0">
                <a:solidFill>
                  <a:srgbClr val="000000"/>
                </a:solidFill>
                <a:latin typeface="Arial Rounded MT Bold" pitchFamily="34" charset="0"/>
              </a:rPr>
              <a:t>(1964) recibió </a:t>
            </a:r>
            <a:r>
              <a:rPr lang="es-ES" sz="2000" kern="0" dirty="0">
                <a:solidFill>
                  <a:srgbClr val="000000"/>
                </a:solidFill>
                <a:latin typeface="Arial Rounded MT Bold" pitchFamily="34" charset="0"/>
              </a:rPr>
              <a:t>el Premio Nobel</a:t>
            </a:r>
            <a:r>
              <a:rPr lang="es-ES" sz="2000" b="1" kern="0" dirty="0">
                <a:solidFill>
                  <a:srgbClr val="000000"/>
                </a:solidFill>
                <a:latin typeface="Arial Rounded MT Bold" pitchFamily="34" charset="0"/>
              </a:rPr>
              <a:t> </a:t>
            </a:r>
            <a:r>
              <a:rPr lang="es-ES" sz="2000" kern="0" dirty="0">
                <a:solidFill>
                  <a:srgbClr val="000000"/>
                </a:solidFill>
                <a:latin typeface="Arial Rounded MT Bold" pitchFamily="34" charset="0"/>
              </a:rPr>
              <a:t>al describir la ATP sintasa</a:t>
            </a:r>
            <a:r>
              <a:rPr lang="es-ES" sz="2000" kern="0" dirty="0" smtClean="0">
                <a:solidFill>
                  <a:srgbClr val="000000"/>
                </a:solidFill>
                <a:latin typeface="Arial Rounded MT Bold" pitchFamily="34" charset="0"/>
              </a:rPr>
              <a:t>.</a:t>
            </a:r>
            <a:endParaRPr lang="es-ES" sz="2000" b="1" kern="0" dirty="0">
              <a:solidFill>
                <a:srgbClr val="000000"/>
              </a:solidFill>
              <a:latin typeface="Arial Rounded MT Bold" pitchFamily="34" charset="0"/>
            </a:endParaRPr>
          </a:p>
          <a:p>
            <a:pPr eaLnBrk="1" fontAlgn="auto" hangingPunct="1">
              <a:spcBef>
                <a:spcPct val="50000"/>
              </a:spcBef>
              <a:spcAft>
                <a:spcPts val="0"/>
              </a:spcAft>
              <a:defRPr/>
            </a:pPr>
            <a:r>
              <a:rPr lang="es-ES" sz="2000" b="1" kern="0" dirty="0" smtClean="0">
                <a:solidFill>
                  <a:srgbClr val="000000"/>
                </a:solidFill>
                <a:latin typeface="Arial Rounded MT Bold" pitchFamily="34" charset="0"/>
              </a:rPr>
              <a:t> </a:t>
            </a:r>
            <a:endParaRPr lang="es-ES" sz="2000" b="1" kern="0" baseline="-25000" dirty="0" smtClean="0">
              <a:solidFill>
                <a:srgbClr val="000000"/>
              </a:solidFill>
              <a:latin typeface="Arial Rounded MT Bold" pitchFamily="34" charset="0"/>
            </a:endParaRPr>
          </a:p>
        </p:txBody>
      </p:sp>
      <p:pic>
        <p:nvPicPr>
          <p:cNvPr id="47108" name="Picture 2"/>
          <p:cNvPicPr>
            <a:picLocks noChangeAspect="1" noChangeArrowheads="1"/>
          </p:cNvPicPr>
          <p:nvPr/>
        </p:nvPicPr>
        <p:blipFill>
          <a:blip r:embed="rId2"/>
          <a:srcRect/>
          <a:stretch>
            <a:fillRect/>
          </a:stretch>
        </p:blipFill>
        <p:spPr bwMode="auto">
          <a:xfrm>
            <a:off x="3924300" y="1555772"/>
            <a:ext cx="5219700" cy="501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00034" y="142852"/>
            <a:ext cx="8320116" cy="6354785"/>
          </a:xfrm>
          <a:solidFill>
            <a:schemeClr val="bg1"/>
          </a:solidFill>
        </p:spPr>
        <p:txBody>
          <a:bodyPr rtlCol="0">
            <a:normAutofit fontScale="90000"/>
          </a:bodyPr>
          <a:lstStyle/>
          <a:p>
            <a:pPr>
              <a:defRPr/>
            </a:pPr>
            <a:r>
              <a:rPr lang="es-ES_tradnl" sz="2700" b="1" i="1" dirty="0" smtClean="0">
                <a:solidFill>
                  <a:srgbClr val="C00000"/>
                </a:solidFill>
                <a:latin typeface="Comic Sans MS" pitchFamily="66" charset="0"/>
              </a:rPr>
              <a:t>¿Cómo ocurre la síntesis de ATP?</a:t>
            </a:r>
            <a:r>
              <a:rPr lang="es-ES_tradnl" sz="2800" b="1" dirty="0" smtClean="0">
                <a:solidFill>
                  <a:srgbClr val="C00000"/>
                </a:solidFill>
                <a:latin typeface="Comic Sans MS" pitchFamily="66" charset="0"/>
              </a:rPr>
              <a:t/>
            </a:r>
            <a:br>
              <a:rPr lang="es-ES_tradnl" sz="2800" b="1" dirty="0" smtClean="0">
                <a:solidFill>
                  <a:srgbClr val="C00000"/>
                </a:solidFill>
                <a:latin typeface="Comic Sans MS" pitchFamily="66" charset="0"/>
              </a:rPr>
            </a:br>
            <a:r>
              <a:rPr lang="es-ES_tradnl" sz="2800" b="1" u="sng" dirty="0">
                <a:solidFill>
                  <a:srgbClr val="C00000"/>
                </a:solidFill>
              </a:rPr>
              <a:t> FOSFORILACIÓN OXIDATIVA</a:t>
            </a:r>
            <a:r>
              <a:rPr lang="es-ES_tradnl" sz="2800" b="1" dirty="0">
                <a:solidFill>
                  <a:srgbClr val="C00000"/>
                </a:solidFill>
              </a:rPr>
              <a:t> </a:t>
            </a:r>
            <a:r>
              <a:rPr lang="es-ES_tradnl" sz="2800" b="1" dirty="0" smtClean="0"/>
              <a:t/>
            </a:r>
            <a:br>
              <a:rPr lang="es-ES_tradnl" sz="2800" b="1" dirty="0" smtClean="0"/>
            </a:br>
            <a:r>
              <a:rPr lang="es-ES_tradnl" sz="2800" b="1" dirty="0" smtClean="0"/>
              <a:t/>
            </a:r>
            <a:br>
              <a:rPr lang="es-ES_tradnl" sz="2800" b="1" dirty="0" smtClean="0"/>
            </a:br>
            <a:r>
              <a:rPr lang="es-ES_tradnl" sz="2800" b="1" dirty="0" smtClean="0"/>
              <a:t>La Cadena de Transporte de Electrones y</a:t>
            </a:r>
            <a:br>
              <a:rPr lang="es-ES_tradnl" sz="2800" b="1" dirty="0" smtClean="0"/>
            </a:br>
            <a:r>
              <a:rPr lang="es-ES_tradnl" sz="2800" b="1" dirty="0" smtClean="0"/>
              <a:t> la FOSFORILACIÓN OXIDATIVA estuvieron separadas conceptualmente</a:t>
            </a:r>
            <a:br>
              <a:rPr lang="es-ES_tradnl" sz="2800" b="1" dirty="0" smtClean="0"/>
            </a:br>
            <a:r>
              <a:rPr lang="es-ES_tradnl" sz="2800" b="1" dirty="0" smtClean="0"/>
              <a:t> por mucho tiempo. </a:t>
            </a:r>
            <a:br>
              <a:rPr lang="es-ES_tradnl" sz="2800" b="1" dirty="0" smtClean="0"/>
            </a:br>
            <a:r>
              <a:rPr lang="es-ES_tradnl" sz="2800" b="1" dirty="0" smtClean="0"/>
              <a:t/>
            </a:r>
            <a:br>
              <a:rPr lang="es-ES_tradnl" sz="2800" b="1" dirty="0" smtClean="0"/>
            </a:br>
            <a:r>
              <a:rPr lang="es-ES_tradnl" sz="2800" b="1" dirty="0" smtClean="0"/>
              <a:t>En 1961 </a:t>
            </a:r>
            <a:r>
              <a:rPr lang="es-ES_tradnl" sz="2800" b="1" dirty="0" smtClean="0">
                <a:solidFill>
                  <a:srgbClr val="5A0EE2"/>
                </a:solidFill>
              </a:rPr>
              <a:t>Peter Mitchell </a:t>
            </a:r>
            <a:r>
              <a:rPr lang="es-ES_tradnl" sz="2800" b="1" dirty="0" smtClean="0"/>
              <a:t>propuso la </a:t>
            </a:r>
            <a:r>
              <a:rPr lang="es-ES_tradnl" sz="2800" b="1" dirty="0" smtClean="0">
                <a:solidFill>
                  <a:srgbClr val="5A0EE2"/>
                </a:solidFill>
              </a:rPr>
              <a:t/>
            </a:r>
            <a:br>
              <a:rPr lang="es-ES_tradnl" sz="2800" b="1" dirty="0" smtClean="0">
                <a:solidFill>
                  <a:srgbClr val="5A0EE2"/>
                </a:solidFill>
              </a:rPr>
            </a:br>
            <a:r>
              <a:rPr lang="es-ES_tradnl" sz="3100" b="1" u="sng" dirty="0" smtClean="0">
                <a:solidFill>
                  <a:srgbClr val="5A0EE2"/>
                </a:solidFill>
              </a:rPr>
              <a:t>Hipótesis Quimiosmótica</a:t>
            </a:r>
            <a:r>
              <a:rPr lang="es-ES_tradnl" sz="2800" b="1" dirty="0" smtClean="0"/>
              <a:t/>
            </a:r>
            <a:br>
              <a:rPr lang="es-ES_tradnl" sz="2800" b="1" dirty="0" smtClean="0"/>
            </a:br>
            <a:r>
              <a:rPr lang="es-ES_tradnl" sz="2800" b="1" dirty="0" smtClean="0">
                <a:solidFill>
                  <a:srgbClr val="5A0EE2"/>
                </a:solidFill>
              </a:rPr>
              <a:t/>
            </a:r>
            <a:br>
              <a:rPr lang="es-ES_tradnl" sz="2800" b="1" dirty="0" smtClean="0">
                <a:solidFill>
                  <a:srgbClr val="5A0EE2"/>
                </a:solidFill>
              </a:rPr>
            </a:br>
            <a:r>
              <a:rPr lang="es-ES_tradnl" sz="2800" b="1" i="1" dirty="0" smtClean="0">
                <a:solidFill>
                  <a:srgbClr val="5A0EE2"/>
                </a:solidFill>
              </a:rPr>
              <a:t> “LA FORMACIÓN DEL ATP (O FOSFORILACIÓN DEL ADP)</a:t>
            </a:r>
            <a:br>
              <a:rPr lang="es-ES_tradnl" sz="2800" b="1" i="1" dirty="0" smtClean="0">
                <a:solidFill>
                  <a:srgbClr val="5A0EE2"/>
                </a:solidFill>
              </a:rPr>
            </a:br>
            <a:r>
              <a:rPr lang="es-ES_tradnl" sz="2800" b="1" i="1" dirty="0" smtClean="0">
                <a:solidFill>
                  <a:srgbClr val="5A0EE2"/>
                </a:solidFill>
              </a:rPr>
              <a:t> ES POSIBLE POR LA DIFERENCIA EN LA CONCENTRACIÓN DE PROTONES A TRAVÉS DE LA MEMBRANA”</a:t>
            </a:r>
            <a:endParaRPr lang="es-ES" sz="2800" b="1" i="1" dirty="0" smtClean="0">
              <a:solidFill>
                <a:srgbClr val="5A0EE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4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Imagen 2"/>
          <p:cNvPicPr>
            <a:picLocks noChangeAspect="1" noChangeArrowheads="1"/>
          </p:cNvPicPr>
          <p:nvPr/>
        </p:nvPicPr>
        <p:blipFill>
          <a:blip r:embed="rId2"/>
          <a:srcRect/>
          <a:stretch>
            <a:fillRect/>
          </a:stretch>
        </p:blipFill>
        <p:spPr bwMode="auto">
          <a:xfrm>
            <a:off x="250825" y="2060575"/>
            <a:ext cx="1730375" cy="2208213"/>
          </a:xfrm>
          <a:prstGeom prst="rect">
            <a:avLst/>
          </a:prstGeom>
          <a:noFill/>
          <a:ln w="9525">
            <a:noFill/>
            <a:miter lim="800000"/>
            <a:headEnd/>
            <a:tailEnd/>
          </a:ln>
          <a:effectLst/>
        </p:spPr>
      </p:pic>
      <p:sp>
        <p:nvSpPr>
          <p:cNvPr id="40963" name="1 CuadroTexto"/>
          <p:cNvSpPr txBox="1">
            <a:spLocks noChangeArrowheads="1"/>
          </p:cNvSpPr>
          <p:nvPr/>
        </p:nvSpPr>
        <p:spPr bwMode="auto">
          <a:xfrm>
            <a:off x="2071670" y="571480"/>
            <a:ext cx="6804025" cy="6017032"/>
          </a:xfrm>
          <a:prstGeom prst="rect">
            <a:avLst/>
          </a:prstGeom>
          <a:solidFill>
            <a:schemeClr val="bg1"/>
          </a:solidFill>
          <a:ln w="9525">
            <a:noFill/>
            <a:miter lim="800000"/>
            <a:headEnd/>
            <a:tailEnd/>
          </a:ln>
        </p:spPr>
        <p:txBody>
          <a:bodyPr>
            <a:spAutoFit/>
          </a:bodyPr>
          <a:lstStyle/>
          <a:p>
            <a:pPr algn="ctr"/>
            <a:r>
              <a:rPr lang="en-US" b="1" dirty="0">
                <a:solidFill>
                  <a:srgbClr val="000000"/>
                </a:solidFill>
                <a:latin typeface="Arial" pitchFamily="34" charset="0"/>
                <a:cs typeface="Arial" pitchFamily="34" charset="0"/>
              </a:rPr>
              <a:t>PETER DENNIS MITCHELL  (1920 - 1992</a:t>
            </a:r>
            <a:r>
              <a:rPr lang="en-US" b="1" dirty="0" smtClean="0">
                <a:solidFill>
                  <a:srgbClr val="000000"/>
                </a:solidFill>
                <a:latin typeface="Arial" pitchFamily="34" charset="0"/>
                <a:cs typeface="Arial" pitchFamily="34" charset="0"/>
              </a:rPr>
              <a:t>)</a:t>
            </a:r>
          </a:p>
          <a:p>
            <a:pPr algn="ctr"/>
            <a:r>
              <a:rPr lang="es-ES_tradnl" sz="2400" b="1" u="sng" dirty="0" smtClean="0">
                <a:solidFill>
                  <a:srgbClr val="5A0EE2"/>
                </a:solidFill>
                <a:latin typeface="Arial" pitchFamily="34" charset="0"/>
                <a:cs typeface="Arial" pitchFamily="34" charset="0"/>
              </a:rPr>
              <a:t>Hipótesis Quimiosmótica</a:t>
            </a:r>
            <a:endParaRPr lang="es-AR" sz="2400" dirty="0">
              <a:solidFill>
                <a:srgbClr val="000000"/>
              </a:solidFill>
              <a:latin typeface="Arial" pitchFamily="34" charset="0"/>
              <a:cs typeface="Arial" pitchFamily="34" charset="0"/>
            </a:endParaRPr>
          </a:p>
          <a:p>
            <a:endParaRPr lang="es-ES" b="1" dirty="0">
              <a:solidFill>
                <a:srgbClr val="000000"/>
              </a:solidFill>
              <a:latin typeface="Arial" pitchFamily="34" charset="0"/>
              <a:cs typeface="Arial" pitchFamily="34" charset="0"/>
            </a:endParaRPr>
          </a:p>
          <a:p>
            <a:r>
              <a:rPr lang="es-ES" sz="2000" b="1" dirty="0" smtClean="0">
                <a:solidFill>
                  <a:srgbClr val="000000"/>
                </a:solidFill>
                <a:latin typeface="Arial" pitchFamily="34" charset="0"/>
                <a:cs typeface="Arial" pitchFamily="34" charset="0"/>
              </a:rPr>
              <a:t>-A partir </a:t>
            </a:r>
            <a:r>
              <a:rPr lang="es-ES" sz="2000" b="1" dirty="0">
                <a:solidFill>
                  <a:srgbClr val="000000"/>
                </a:solidFill>
                <a:latin typeface="Arial" pitchFamily="34" charset="0"/>
                <a:cs typeface="Arial" pitchFamily="34" charset="0"/>
              </a:rPr>
              <a:t>de 1961 trabajó en el estudio sobre el almacenamiento de la energía en los seres vivos para ser posteriormente transportada a los puntos de utilización por medio de las moléculas de </a:t>
            </a:r>
            <a:r>
              <a:rPr lang="es-ES" sz="2000" b="1" u="sng" dirty="0">
                <a:solidFill>
                  <a:srgbClr val="000000"/>
                </a:solidFill>
                <a:latin typeface="Arial" pitchFamily="34" charset="0"/>
                <a:cs typeface="Arial" pitchFamily="34" charset="0"/>
              </a:rPr>
              <a:t>ATP.</a:t>
            </a:r>
            <a:endParaRPr lang="es-ES" sz="2000" b="1" dirty="0">
              <a:solidFill>
                <a:srgbClr val="000000"/>
              </a:solidFill>
              <a:latin typeface="Arial" pitchFamily="34" charset="0"/>
              <a:cs typeface="Arial" pitchFamily="34" charset="0"/>
            </a:endParaRPr>
          </a:p>
          <a:p>
            <a:endParaRPr lang="es-ES" sz="2000" b="1" dirty="0">
              <a:solidFill>
                <a:srgbClr val="000000"/>
              </a:solidFill>
              <a:latin typeface="Arial" pitchFamily="34" charset="0"/>
              <a:cs typeface="Arial" pitchFamily="34" charset="0"/>
            </a:endParaRPr>
          </a:p>
          <a:p>
            <a:r>
              <a:rPr lang="es-ES" sz="2000" b="1" dirty="0" smtClean="0">
                <a:solidFill>
                  <a:srgbClr val="000000"/>
                </a:solidFill>
                <a:latin typeface="Arial" pitchFamily="34" charset="0"/>
                <a:cs typeface="Arial" pitchFamily="34" charset="0"/>
              </a:rPr>
              <a:t>-La </a:t>
            </a:r>
            <a:r>
              <a:rPr lang="es-ES" sz="2000" b="1" dirty="0" smtClean="0">
                <a:solidFill>
                  <a:srgbClr val="0000CC"/>
                </a:solidFill>
                <a:latin typeface="Arial" pitchFamily="34" charset="0"/>
                <a:cs typeface="Arial" pitchFamily="34" charset="0"/>
              </a:rPr>
              <a:t>energía </a:t>
            </a:r>
            <a:r>
              <a:rPr lang="es-ES" sz="2000" b="1" dirty="0">
                <a:solidFill>
                  <a:srgbClr val="0000CC"/>
                </a:solidFill>
                <a:latin typeface="Arial" pitchFamily="34" charset="0"/>
                <a:cs typeface="Arial" pitchFamily="34" charset="0"/>
              </a:rPr>
              <a:t>liberada por el traslado de electrones en la cadena  respiratoria se conserva mediante la fosforilación del ADP, </a:t>
            </a:r>
            <a:r>
              <a:rPr lang="es-ES" sz="2000" b="1" dirty="0">
                <a:solidFill>
                  <a:srgbClr val="000000"/>
                </a:solidFill>
                <a:latin typeface="Arial" pitchFamily="34" charset="0"/>
                <a:cs typeface="Arial" pitchFamily="34" charset="0"/>
              </a:rPr>
              <a:t>que </a:t>
            </a:r>
            <a:r>
              <a:rPr lang="es-ES" sz="2000" b="1" dirty="0">
                <a:solidFill>
                  <a:srgbClr val="FF0000"/>
                </a:solidFill>
                <a:latin typeface="Arial" pitchFamily="34" charset="0"/>
                <a:cs typeface="Arial" pitchFamily="34" charset="0"/>
              </a:rPr>
              <a:t>se convierte nuevamente  en ATP, proceso denominado </a:t>
            </a:r>
            <a:r>
              <a:rPr lang="es-ES" sz="2000" b="1" u="sng" dirty="0">
                <a:solidFill>
                  <a:srgbClr val="FF0000"/>
                </a:solidFill>
                <a:latin typeface="Arial" pitchFamily="34" charset="0"/>
                <a:cs typeface="Arial" pitchFamily="34" charset="0"/>
              </a:rPr>
              <a:t>FOSFORILACIÓN OXIDATIVA</a:t>
            </a:r>
            <a:r>
              <a:rPr lang="es-ES" sz="2000" b="1" dirty="0">
                <a:solidFill>
                  <a:srgbClr val="FF0000"/>
                </a:solidFill>
                <a:latin typeface="Arial" pitchFamily="34" charset="0"/>
                <a:cs typeface="Arial" pitchFamily="34" charset="0"/>
              </a:rPr>
              <a:t>.</a:t>
            </a:r>
          </a:p>
          <a:p>
            <a:endParaRPr lang="es-ES" sz="2000" b="1" dirty="0">
              <a:solidFill>
                <a:srgbClr val="000000"/>
              </a:solidFill>
              <a:latin typeface="Arial" pitchFamily="34" charset="0"/>
              <a:cs typeface="Arial" pitchFamily="34" charset="0"/>
            </a:endParaRPr>
          </a:p>
          <a:p>
            <a:r>
              <a:rPr lang="es-ES" sz="2000" b="1" dirty="0">
                <a:solidFill>
                  <a:srgbClr val="000000"/>
                </a:solidFill>
                <a:latin typeface="Arial" pitchFamily="34" charset="0"/>
                <a:cs typeface="Arial" pitchFamily="34" charset="0"/>
              </a:rPr>
              <a:t>-En 1978 fue galardonado con el </a:t>
            </a:r>
            <a:r>
              <a:rPr lang="es-ES" sz="2000" b="1" i="1" dirty="0">
                <a:solidFill>
                  <a:srgbClr val="000000"/>
                </a:solidFill>
                <a:latin typeface="Arial" pitchFamily="34" charset="0"/>
                <a:cs typeface="Arial" pitchFamily="34" charset="0"/>
              </a:rPr>
              <a:t>Premio Nobel </a:t>
            </a:r>
            <a:r>
              <a:rPr lang="es-ES" sz="2000" b="1" dirty="0">
                <a:solidFill>
                  <a:srgbClr val="000000"/>
                </a:solidFill>
                <a:latin typeface="Arial" pitchFamily="34" charset="0"/>
                <a:cs typeface="Arial" pitchFamily="34" charset="0"/>
              </a:rPr>
              <a:t>de Química por sus trabajos sobre el INTERCAMBIO DE ENERGÍA BIOLÓGICA MEDIANTE LA TEORÍA DE LA QUÍMICA OSMÓTICA. </a:t>
            </a:r>
          </a:p>
          <a:p>
            <a:endParaRPr lang="es-AR" dirty="0">
              <a:solidFill>
                <a:srgbClr val="000000"/>
              </a:solidFill>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animEffect transition="in" filter="wipe(left)">
                                      <p:cBhvr>
                                        <p:cTn id="7" dur="500"/>
                                        <p:tgtEl>
                                          <p:spTgt spid="4096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0963">
                                            <p:txEl>
                                              <p:pRg st="5" end="5"/>
                                            </p:txEl>
                                          </p:spTgt>
                                        </p:tgtEl>
                                        <p:attrNameLst>
                                          <p:attrName>style.visibility</p:attrName>
                                        </p:attrNameLst>
                                      </p:cBhvr>
                                      <p:to>
                                        <p:strVal val="visible"/>
                                      </p:to>
                                    </p:set>
                                    <p:animEffect transition="in" filter="wipe(left)">
                                      <p:cBhvr>
                                        <p:cTn id="12" dur="500"/>
                                        <p:tgtEl>
                                          <p:spTgt spid="4096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963">
                                            <p:txEl>
                                              <p:pRg st="7" end="7"/>
                                            </p:txEl>
                                          </p:spTgt>
                                        </p:tgtEl>
                                        <p:attrNameLst>
                                          <p:attrName>style.visibility</p:attrName>
                                        </p:attrNameLst>
                                      </p:cBhvr>
                                      <p:to>
                                        <p:strVal val="visible"/>
                                      </p:to>
                                    </p:set>
                                    <p:animEffect transition="in" filter="wipe(left)">
                                      <p:cBhvr>
                                        <p:cTn id="17" dur="500"/>
                                        <p:tgtEl>
                                          <p:spTgt spid="40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title"/>
          </p:nvPr>
        </p:nvSpPr>
        <p:spPr>
          <a:xfrm>
            <a:off x="0" y="0"/>
            <a:ext cx="9144000" cy="1143000"/>
          </a:xfrm>
          <a:gradFill rotWithShape="1">
            <a:gsLst>
              <a:gs pos="0">
                <a:srgbClr val="5E9EFF"/>
              </a:gs>
              <a:gs pos="39999">
                <a:srgbClr val="85C2FF"/>
              </a:gs>
              <a:gs pos="70000">
                <a:srgbClr val="C4D6EB"/>
              </a:gs>
              <a:gs pos="100000">
                <a:srgbClr val="FFEBFA"/>
              </a:gs>
            </a:gsLst>
            <a:lin ang="5400000" scaled="0"/>
          </a:gradFill>
          <a:ln>
            <a:solidFill>
              <a:srgbClr val="3399FF"/>
            </a:solidFill>
          </a:ln>
        </p:spPr>
        <p:txBody>
          <a:bodyPr>
            <a:normAutofit fontScale="90000"/>
          </a:bodyPr>
          <a:lstStyle/>
          <a:p>
            <a:pPr eaLnBrk="1" hangingPunct="1"/>
            <a:r>
              <a:rPr lang="es-ES" sz="3200" b="1" dirty="0" smtClean="0"/>
              <a:t>SINTESIS DE ATP </a:t>
            </a:r>
            <a:br>
              <a:rPr lang="es-ES" sz="3200" b="1" dirty="0" smtClean="0"/>
            </a:br>
            <a:r>
              <a:rPr lang="es-ES" sz="3200" b="1" dirty="0" smtClean="0"/>
              <a:t>TEORIA QUIMIOSMOTICA</a:t>
            </a:r>
            <a:br>
              <a:rPr lang="es-ES" sz="3200" b="1" dirty="0" smtClean="0"/>
            </a:br>
            <a:r>
              <a:rPr lang="es-ES" sz="2700" b="1" dirty="0" smtClean="0">
                <a:solidFill>
                  <a:srgbClr val="C00000"/>
                </a:solidFill>
              </a:rPr>
              <a:t>Traslocación de H+ acoplada al Transporte de electrones</a:t>
            </a:r>
          </a:p>
        </p:txBody>
      </p:sp>
      <p:grpSp>
        <p:nvGrpSpPr>
          <p:cNvPr id="2" name="Group 11"/>
          <p:cNvGrpSpPr>
            <a:grpSpLocks/>
          </p:cNvGrpSpPr>
          <p:nvPr/>
        </p:nvGrpSpPr>
        <p:grpSpPr bwMode="auto">
          <a:xfrm>
            <a:off x="971550" y="1628775"/>
            <a:ext cx="7777163" cy="4746625"/>
            <a:chOff x="612" y="1026"/>
            <a:chExt cx="4899" cy="2990"/>
          </a:xfrm>
        </p:grpSpPr>
        <p:pic>
          <p:nvPicPr>
            <p:cNvPr id="37914" name="Picture 6" descr="fi15p15"/>
            <p:cNvPicPr>
              <a:picLocks noChangeAspect="1" noChangeArrowheads="1"/>
            </p:cNvPicPr>
            <p:nvPr/>
          </p:nvPicPr>
          <p:blipFill>
            <a:blip r:embed="rId2" cstate="print">
              <a:lum bright="-30000" contrast="66000"/>
            </a:blip>
            <a:srcRect/>
            <a:stretch>
              <a:fillRect/>
            </a:stretch>
          </p:blipFill>
          <p:spPr bwMode="auto">
            <a:xfrm>
              <a:off x="612" y="1117"/>
              <a:ext cx="4717" cy="2899"/>
            </a:xfrm>
            <a:prstGeom prst="rect">
              <a:avLst/>
            </a:prstGeom>
            <a:noFill/>
            <a:ln w="9525">
              <a:noFill/>
              <a:miter lim="800000"/>
              <a:headEnd/>
              <a:tailEnd/>
            </a:ln>
          </p:spPr>
        </p:pic>
        <p:sp>
          <p:nvSpPr>
            <p:cNvPr id="37915" name="Text Box 9"/>
            <p:cNvSpPr txBox="1">
              <a:spLocks noChangeArrowheads="1"/>
            </p:cNvSpPr>
            <p:nvPr/>
          </p:nvSpPr>
          <p:spPr bwMode="auto">
            <a:xfrm>
              <a:off x="1519" y="3339"/>
              <a:ext cx="1225" cy="231"/>
            </a:xfrm>
            <a:prstGeom prst="rect">
              <a:avLst/>
            </a:prstGeom>
            <a:solidFill>
              <a:schemeClr val="bg1"/>
            </a:solidFill>
            <a:ln w="9525">
              <a:noFill/>
              <a:miter lim="800000"/>
              <a:headEnd/>
              <a:tailEnd/>
            </a:ln>
          </p:spPr>
          <p:txBody>
            <a:bodyPr>
              <a:spAutoFit/>
            </a:bodyPr>
            <a:lstStyle/>
            <a:p>
              <a:pPr algn="ctr">
                <a:spcBef>
                  <a:spcPct val="50000"/>
                </a:spcBef>
              </a:pPr>
              <a:r>
                <a:rPr lang="es-ES" b="1"/>
                <a:t>MATRIZ</a:t>
              </a:r>
            </a:p>
          </p:txBody>
        </p:sp>
        <p:sp>
          <p:nvSpPr>
            <p:cNvPr id="37916" name="Text Box 10"/>
            <p:cNvSpPr txBox="1">
              <a:spLocks noChangeArrowheads="1"/>
            </p:cNvSpPr>
            <p:nvPr/>
          </p:nvSpPr>
          <p:spPr bwMode="auto">
            <a:xfrm>
              <a:off x="3742" y="1026"/>
              <a:ext cx="1769" cy="404"/>
            </a:xfrm>
            <a:prstGeom prst="rect">
              <a:avLst/>
            </a:prstGeom>
            <a:solidFill>
              <a:schemeClr val="bg1"/>
            </a:solidFill>
            <a:ln w="9525">
              <a:noFill/>
              <a:miter lim="800000"/>
              <a:headEnd/>
              <a:tailEnd/>
            </a:ln>
          </p:spPr>
          <p:txBody>
            <a:bodyPr>
              <a:spAutoFit/>
            </a:bodyPr>
            <a:lstStyle/>
            <a:p>
              <a:pPr algn="ctr">
                <a:spcBef>
                  <a:spcPct val="50000"/>
                </a:spcBef>
              </a:pPr>
              <a:r>
                <a:rPr lang="es-ES" b="1" dirty="0">
                  <a:solidFill>
                    <a:srgbClr val="0000FF"/>
                  </a:solidFill>
                </a:rPr>
                <a:t>ESPACIO INTERMEMBRANA</a:t>
              </a:r>
            </a:p>
          </p:txBody>
        </p:sp>
      </p:grpSp>
      <p:sp>
        <p:nvSpPr>
          <p:cNvPr id="7" name="6 Elipse"/>
          <p:cNvSpPr/>
          <p:nvPr/>
        </p:nvSpPr>
        <p:spPr>
          <a:xfrm>
            <a:off x="1908175" y="5229225"/>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0" name="9 Elipse"/>
          <p:cNvSpPr/>
          <p:nvPr/>
        </p:nvSpPr>
        <p:spPr>
          <a:xfrm>
            <a:off x="3563938" y="479742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1" name="10 Elipse"/>
          <p:cNvSpPr/>
          <p:nvPr/>
        </p:nvSpPr>
        <p:spPr>
          <a:xfrm>
            <a:off x="5292725" y="4437063"/>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2" name="11 Elipse"/>
          <p:cNvSpPr/>
          <p:nvPr/>
        </p:nvSpPr>
        <p:spPr>
          <a:xfrm>
            <a:off x="3635375" y="4868863"/>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3" name="12 Elipse"/>
          <p:cNvSpPr/>
          <p:nvPr/>
        </p:nvSpPr>
        <p:spPr>
          <a:xfrm>
            <a:off x="5508625" y="4724400"/>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4" name="13 Elipse"/>
          <p:cNvSpPr/>
          <p:nvPr/>
        </p:nvSpPr>
        <p:spPr>
          <a:xfrm>
            <a:off x="5435600" y="155733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5" name="14 Elipse"/>
          <p:cNvSpPr/>
          <p:nvPr/>
        </p:nvSpPr>
        <p:spPr>
          <a:xfrm>
            <a:off x="1908175" y="515778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6" name="15 Elipse"/>
          <p:cNvSpPr/>
          <p:nvPr/>
        </p:nvSpPr>
        <p:spPr>
          <a:xfrm>
            <a:off x="6588125" y="1844675"/>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7" name="16 Elipse"/>
          <p:cNvSpPr/>
          <p:nvPr/>
        </p:nvSpPr>
        <p:spPr>
          <a:xfrm>
            <a:off x="4500563" y="16287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37901" name="17 CuadroTexto"/>
          <p:cNvSpPr txBox="1">
            <a:spLocks noChangeArrowheads="1"/>
          </p:cNvSpPr>
          <p:nvPr/>
        </p:nvSpPr>
        <p:spPr bwMode="auto">
          <a:xfrm>
            <a:off x="5786438" y="6072188"/>
            <a:ext cx="928687" cy="461665"/>
          </a:xfrm>
          <a:prstGeom prst="rect">
            <a:avLst/>
          </a:prstGeom>
          <a:noFill/>
          <a:ln w="9525">
            <a:solidFill>
              <a:srgbClr val="FF0000"/>
            </a:solidFill>
            <a:miter lim="800000"/>
            <a:headEnd/>
            <a:tailEnd/>
          </a:ln>
        </p:spPr>
        <p:txBody>
          <a:bodyPr>
            <a:spAutoFit/>
          </a:bodyPr>
          <a:lstStyle/>
          <a:p>
            <a:r>
              <a:rPr lang="es-PE" sz="2400" b="1" dirty="0" smtClean="0"/>
              <a:t>3 ATP</a:t>
            </a:r>
            <a:endParaRPr lang="es-PE" sz="2400" b="1" dirty="0"/>
          </a:p>
        </p:txBody>
      </p:sp>
      <p:sp>
        <p:nvSpPr>
          <p:cNvPr id="19" name="18 Elipse"/>
          <p:cNvSpPr/>
          <p:nvPr/>
        </p:nvSpPr>
        <p:spPr>
          <a:xfrm>
            <a:off x="285720" y="3000372"/>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0" name="19 Elipse"/>
          <p:cNvSpPr/>
          <p:nvPr/>
        </p:nvSpPr>
        <p:spPr>
          <a:xfrm>
            <a:off x="412720" y="3160710"/>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1" name="20 Elipse"/>
          <p:cNvSpPr/>
          <p:nvPr/>
        </p:nvSpPr>
        <p:spPr>
          <a:xfrm>
            <a:off x="557182" y="3303585"/>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22" name="21 Elipse"/>
          <p:cNvSpPr/>
          <p:nvPr/>
        </p:nvSpPr>
        <p:spPr>
          <a:xfrm>
            <a:off x="773082" y="3448047"/>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27778E-6 2.22222E-6 C 0.00815 -0.00278 0.03506 -0.01088 0.04166 -0.01666 C 0.04374 -0.01852 0.04548 -0.02106 0.04791 -0.02222 C 0.05729 -0.02639 0.06735 -0.02731 0.07708 -0.03055 C 0.09305 -0.03588 0.10937 -0.04305 0.12499 -0.05 C 0.13732 -0.05555 0.15017 -0.05833 0.16249 -0.06389 C 0.16527 -0.06504 0.16805 -0.06551 0.17083 -0.06666 C 0.17499 -0.06828 0.18333 -0.07222 0.18333 -0.07222 C 0.20624 -0.07037 0.22916 -0.06921 0.25208 -0.06666 C 0.2585 -0.06597 0.26458 -0.06342 0.27083 -0.06111 C 0.27499 -0.05949 0.28333 -0.05555 0.28333 -0.05555 C 0.30225 -0.05764 0.31788 -0.06157 0.33541 -0.06944 C 0.34513 -0.06852 0.35503 -0.06875 0.36458 -0.06666 C 0.37482 -0.06435 0.38541 -0.05301 0.39583 -0.05 C 0.4019 -0.04815 0.40815 -0.04815 0.41458 -0.04722 C 0.44253 -0.02847 0.40104 -0.05509 0.43333 -0.03889 C 0.43576 -0.03773 0.43732 -0.03472 0.4394 -0.03333 C 0.44149 -0.03194 0.44374 -0.03148 0.44583 -0.03055 C 0.45555 -0.03194 0.46718 -0.03611 0.47708 -0.03055 C 0.48176 -0.02801 0.48958 -0.01944 0.48958 -0.01944 C 0.49617 0.00718 0.49044 -0.01828 0.49374 0.04445 C 0.49479 0.06829 0.49791 0.08125 0.49791 0.10556 " pathEditMode="relative" ptsTypes="fffffffffffffffffffffA">
                                      <p:cBhvr>
                                        <p:cTn id="6" dur="5000" fill="hold"/>
                                        <p:tgtEl>
                                          <p:spTgt spid="22"/>
                                        </p:tgtEl>
                                        <p:attrNameLst>
                                          <p:attrName>ppt_x</p:attrName>
                                          <p:attrName>ppt_y</p:attrName>
                                        </p:attrNameLst>
                                      </p:cBhvr>
                                    </p:animMotion>
                                  </p:childTnLst>
                                </p:cTn>
                              </p:par>
                            </p:childTnLst>
                          </p:cTn>
                        </p:par>
                        <p:par>
                          <p:cTn id="7" fill="hold">
                            <p:stCondLst>
                              <p:cond delay="7000"/>
                            </p:stCondLst>
                            <p:childTnLst>
                              <p:par>
                                <p:cTn id="8" presetID="5" presetClass="entr" presetSubtype="1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2000"/>
                                        <p:tgtEl>
                                          <p:spTgt spid="7"/>
                                        </p:tgtEl>
                                      </p:cBhvr>
                                    </p:animEffect>
                                  </p:childTnLst>
                                </p:cTn>
                              </p:par>
                            </p:childTnLst>
                          </p:cTn>
                        </p:par>
                        <p:par>
                          <p:cTn id="11" fill="hold">
                            <p:stCondLst>
                              <p:cond delay="9000"/>
                            </p:stCondLst>
                            <p:childTnLst>
                              <p:par>
                                <p:cTn id="12" presetID="64" presetClass="path" presetSubtype="0" accel="50000" decel="50000" fill="hold" grpId="1" nodeType="afterEffect">
                                  <p:stCondLst>
                                    <p:cond delay="0"/>
                                  </p:stCondLst>
                                  <p:childTnLst>
                                    <p:animMotion origin="layout" path="M 0 3.33333E-6 L -0.00365 -0.45116 " pathEditMode="relative" rAng="0" ptsTypes="AA">
                                      <p:cBhvr>
                                        <p:cTn id="13" dur="2000" fill="hold"/>
                                        <p:tgtEl>
                                          <p:spTgt spid="7"/>
                                        </p:tgtEl>
                                        <p:attrNameLst>
                                          <p:attrName>ppt_x</p:attrName>
                                          <p:attrName>ppt_y</p:attrName>
                                        </p:attrNameLst>
                                      </p:cBhvr>
                                      <p:rCtr x="-200" y="-22600"/>
                                    </p:animMotion>
                                  </p:childTnLst>
                                </p:cTn>
                              </p:par>
                            </p:childTnLst>
                          </p:cTn>
                        </p:par>
                        <p:par>
                          <p:cTn id="14" fill="hold">
                            <p:stCondLst>
                              <p:cond delay="11000"/>
                            </p:stCondLst>
                            <p:childTnLst>
                              <p:par>
                                <p:cTn id="15" presetID="1"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par>
                          <p:cTn id="17" fill="hold">
                            <p:stCondLst>
                              <p:cond delay="11000"/>
                            </p:stCondLst>
                            <p:childTnLst>
                              <p:par>
                                <p:cTn id="18" presetID="0" presetClass="path" presetSubtype="0" accel="50000" decel="50000" fill="hold" nodeType="afterEffect">
                                  <p:stCondLst>
                                    <p:cond delay="0"/>
                                  </p:stCondLst>
                                  <p:childTnLst>
                                    <p:animMotion origin="layout" path="M 2.77778E-7 -1.48148E-6 C 0.01215 0.0081 0.02517 0.01181 0.0375 0.01945 C 0.04253 0.02269 0.04687 0.02755 0.05208 0.03056 C 0.0783 0.0456 0.10764 0.05463 0.13541 0.06389 C 0.15399 0.06042 0.16788 0.04954 0.18541 0.04167 C 0.19132 0.03912 0.20139 0.03773 0.20625 0.03333 C 0.21475 0.0257 0.21823 0.02153 0.23107 0.01945 C 0.24965 0.01644 0.26666 0.01296 0.28541 0.01111 C 0.29913 0.00509 0.31284 0.00046 0.32708 -0.00278 C 0.3651 -0.00185 0.40347 -0.00255 0.44149 -1.48148E-6 C 0.446 0.00023 0.45399 0.00556 0.45399 0.00556 C 0.46041 0.00463 0.46666 0.00278 0.47291 0.00278 C 0.48958 0.00278 0.50642 0.00208 0.52274 0.00556 C 0.525 0.00602 0.5243 0.01111 0.525 0.01389 C 0.52951 0.04028 0.52882 0.06898 0.53541 0.09445 C 0.53767 0.15833 0.5375 0.13333 0.5375 0.16945 " pathEditMode="relative" ptsTypes="fffffffffffffffA">
                                      <p:cBhvr>
                                        <p:cTn id="19" dur="2000" fill="hold"/>
                                        <p:tgtEl>
                                          <p:spTgt spid="21"/>
                                        </p:tgtEl>
                                        <p:attrNameLst>
                                          <p:attrName>ppt_x</p:attrName>
                                          <p:attrName>ppt_y</p:attrName>
                                        </p:attrNameLst>
                                      </p:cBhvr>
                                    </p:animMotion>
                                  </p:childTnLst>
                                </p:cTn>
                              </p:par>
                            </p:childTnLst>
                          </p:cTn>
                        </p:par>
                        <p:par>
                          <p:cTn id="20" fill="hold">
                            <p:stCondLst>
                              <p:cond delay="13000"/>
                            </p:stCondLst>
                            <p:childTnLst>
                              <p:par>
                                <p:cTn id="21" presetID="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13000"/>
                            </p:stCondLst>
                            <p:childTnLst>
                              <p:par>
                                <p:cTn id="24" presetID="64" presetClass="path" presetSubtype="0" accel="50000" decel="50000" fill="hold" grpId="1" nodeType="afterEffect">
                                  <p:stCondLst>
                                    <p:cond delay="0"/>
                                  </p:stCondLst>
                                  <p:childTnLst>
                                    <p:animMotion origin="layout" path="M 1.11111E-6 -3.7037E-7 L -0.00347 -0.44051 " pathEditMode="relative" rAng="0" ptsTypes="AA">
                                      <p:cBhvr>
                                        <p:cTn id="25" dur="2000" fill="hold"/>
                                        <p:tgtEl>
                                          <p:spTgt spid="12"/>
                                        </p:tgtEl>
                                        <p:attrNameLst>
                                          <p:attrName>ppt_x</p:attrName>
                                          <p:attrName>ppt_y</p:attrName>
                                        </p:attrNameLst>
                                      </p:cBhvr>
                                      <p:rCtr x="-200" y="-22000"/>
                                    </p:animMotion>
                                  </p:childTnLst>
                                </p:cTn>
                              </p:par>
                            </p:childTnLst>
                          </p:cTn>
                        </p:par>
                        <p:par>
                          <p:cTn id="26" fill="hold">
                            <p:stCondLst>
                              <p:cond delay="17000"/>
                            </p:stCondLst>
                            <p:childTnLst>
                              <p:par>
                                <p:cTn id="27" presetID="0" presetClass="path" presetSubtype="0" accel="50000" decel="50000" fill="hold" nodeType="afterEffect">
                                  <p:stCondLst>
                                    <p:cond delay="0"/>
                                  </p:stCondLst>
                                  <p:childTnLst>
                                    <p:animMotion origin="layout" path="M -5E-6 7.40741E-7 C 0.00313 0.00625 0.00469 0.01365 0.00834 0.01944 C 0.01667 0.03263 0.03351 0.03564 0.04584 0.03888 C 0.06789 0.05347 0.07709 0.03101 0.09584 0.03055 C 0.13056 0.02963 0.16528 0.0287 0.2 0.02777 C 0.21025 0.02314 0.22153 0.02592 0.23125 0.01944 C 0.23351 0.01805 0.23525 0.01527 0.2375 0.01388 C 0.23941 0.0125 0.24375 0.01111 0.24375 0.01111 L 0.54792 0.00555 C 0.54914 0.04351 0.55 0.07662 0.55209 0.11388 C 0.55261 0.12314 0.55313 0.1324 0.55417 0.14166 C 0.55452 0.14537 0.55625 0.15277 0.55625 0.15277 " pathEditMode="relative" ptsTypes="fffffffAfffA">
                                      <p:cBhvr>
                                        <p:cTn id="28" dur="3000" fill="hold"/>
                                        <p:tgtEl>
                                          <p:spTgt spid="20"/>
                                        </p:tgtEl>
                                        <p:attrNameLst>
                                          <p:attrName>ppt_x</p:attrName>
                                          <p:attrName>ppt_y</p:attrName>
                                        </p:attrNameLst>
                                      </p:cBhvr>
                                    </p:animMotion>
                                  </p:childTnLst>
                                </p:cTn>
                              </p:par>
                            </p:childTnLst>
                          </p:cTn>
                        </p:par>
                        <p:par>
                          <p:cTn id="29" fill="hold">
                            <p:stCondLst>
                              <p:cond delay="20000"/>
                            </p:stCondLst>
                            <p:childTnLst>
                              <p:par>
                                <p:cTn id="30" presetID="1"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par>
                          <p:cTn id="32" fill="hold">
                            <p:stCondLst>
                              <p:cond delay="20000"/>
                            </p:stCondLst>
                            <p:childTnLst>
                              <p:par>
                                <p:cTn id="33" presetID="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par>
                          <p:cTn id="35" fill="hold">
                            <p:stCondLst>
                              <p:cond delay="20000"/>
                            </p:stCondLst>
                            <p:childTnLst>
                              <p:par>
                                <p:cTn id="36" presetID="64" presetClass="path" presetSubtype="0" accel="50000" decel="50000" fill="hold" grpId="1" nodeType="afterEffect">
                                  <p:stCondLst>
                                    <p:cond delay="0"/>
                                  </p:stCondLst>
                                  <p:childTnLst>
                                    <p:animMotion origin="layout" path="M 0 0  L 0 -0.33333  E" pathEditMode="relative" ptsTypes="">
                                      <p:cBhvr>
                                        <p:cTn id="37" dur="2000" fill="hold"/>
                                        <p:tgtEl>
                                          <p:spTgt spid="13"/>
                                        </p:tgtEl>
                                        <p:attrNameLst>
                                          <p:attrName>ppt_x</p:attrName>
                                          <p:attrName>ppt_y</p:attrName>
                                        </p:attrNameLst>
                                      </p:cBhvr>
                                    </p:animMotion>
                                  </p:childTnLst>
                                </p:cTn>
                              </p:par>
                            </p:childTnLst>
                          </p:cTn>
                        </p:par>
                        <p:par>
                          <p:cTn id="38" fill="hold">
                            <p:stCondLst>
                              <p:cond delay="22000"/>
                            </p:stCondLst>
                            <p:childTnLst>
                              <p:par>
                                <p:cTn id="39" presetID="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22000"/>
                            </p:stCondLst>
                            <p:childTnLst>
                              <p:par>
                                <p:cTn id="42" presetID="64" presetClass="path" presetSubtype="0" accel="50000" decel="50000" fill="hold" grpId="1" nodeType="afterEffect">
                                  <p:stCondLst>
                                    <p:cond delay="0"/>
                                  </p:stCondLst>
                                  <p:childTnLst>
                                    <p:animMotion origin="layout" path="M 0 0 L 0.01215 -0.38819 " pathEditMode="relative" rAng="0" ptsTypes="AA">
                                      <p:cBhvr>
                                        <p:cTn id="43" dur="2000" fill="hold"/>
                                        <p:tgtEl>
                                          <p:spTgt spid="15"/>
                                        </p:tgtEl>
                                        <p:attrNameLst>
                                          <p:attrName>ppt_x</p:attrName>
                                          <p:attrName>ppt_y</p:attrName>
                                        </p:attrNameLst>
                                      </p:cBhvr>
                                      <p:rCtr x="600" y="-19400"/>
                                    </p:animMotion>
                                  </p:childTnLst>
                                </p:cTn>
                              </p:par>
                              <p:par>
                                <p:cTn id="44" presetID="1"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par>
                                <p:cTn id="46" presetID="64" presetClass="path" presetSubtype="0" accel="50000" decel="50000" fill="hold" grpId="1" nodeType="withEffect">
                                  <p:stCondLst>
                                    <p:cond delay="0"/>
                                  </p:stCondLst>
                                  <p:childTnLst>
                                    <p:animMotion origin="layout" path="M 3.61111E-6 -3.7037E-6 L -0.01146 -0.48264 " pathEditMode="relative" rAng="0" ptsTypes="AA">
                                      <p:cBhvr>
                                        <p:cTn id="47" dur="2000" fill="hold"/>
                                        <p:tgtEl>
                                          <p:spTgt spid="10"/>
                                        </p:tgtEl>
                                        <p:attrNameLst>
                                          <p:attrName>ppt_x</p:attrName>
                                          <p:attrName>ppt_y</p:attrName>
                                        </p:attrNameLst>
                                      </p:cBhvr>
                                      <p:rCtr x="-600" y="-24100"/>
                                    </p:animMotion>
                                  </p:childTnLst>
                                </p:cTn>
                              </p:par>
                              <p:par>
                                <p:cTn id="48" presetID="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par>
                                <p:cTn id="50" presetID="64" presetClass="path" presetSubtype="0" accel="50000" decel="50000" fill="hold" grpId="1" nodeType="withEffect">
                                  <p:stCondLst>
                                    <p:cond delay="0"/>
                                  </p:stCondLst>
                                  <p:childTnLst>
                                    <p:animMotion origin="layout" path="M 0 0  L 0 -0.33333  E" pathEditMode="relative" ptsTypes="">
                                      <p:cBhvr>
                                        <p:cTn id="51" dur="2000" fill="hold"/>
                                        <p:tgtEl>
                                          <p:spTgt spid="11"/>
                                        </p:tgtEl>
                                        <p:attrNameLst>
                                          <p:attrName>ppt_x</p:attrName>
                                          <p:attrName>ppt_y</p:attrName>
                                        </p:attrNameLst>
                                      </p:cBhvr>
                                    </p:animMotion>
                                  </p:childTnLst>
                                </p:cTn>
                              </p:par>
                            </p:childTnLst>
                          </p:cTn>
                        </p:par>
                        <p:par>
                          <p:cTn id="52" fill="hold">
                            <p:stCondLst>
                              <p:cond delay="24000"/>
                            </p:stCondLst>
                            <p:childTnLst>
                              <p:par>
                                <p:cTn id="53" presetID="1"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par>
                          <p:cTn id="55" fill="hold">
                            <p:stCondLst>
                              <p:cond delay="24000"/>
                            </p:stCondLst>
                            <p:childTnLst>
                              <p:par>
                                <p:cTn id="56" presetID="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childTnLst>
                                </p:cTn>
                              </p:par>
                            </p:childTnLst>
                          </p:cTn>
                        </p:par>
                        <p:par>
                          <p:cTn id="58" fill="hold">
                            <p:stCondLst>
                              <p:cond delay="24000"/>
                            </p:stCondLst>
                            <p:childTnLst>
                              <p:par>
                                <p:cTn id="59" presetID="1"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grpId="1" nodeType="clickEffect">
                                  <p:stCondLst>
                                    <p:cond delay="0"/>
                                  </p:stCondLst>
                                  <p:childTnLst>
                                    <p:animMotion origin="layout" path="M 0 0 C 0.0125 0.00208 0.02101 0.00208 0.03125 0.01111 C 0.03472 0.02477 0.0375 0.03611 0.03958 0.05 C 0.03941 0.06157 0.04115 0.45856 0.03333 0.5 C 0.03715 0.54051 0.03542 0.51481 0.03542 0.57777 " pathEditMode="relative" ptsTypes="ffffA">
                                      <p:cBhvr>
                                        <p:cTn id="64" dur="5000" fill="hold"/>
                                        <p:tgtEl>
                                          <p:spTgt spid="16"/>
                                        </p:tgtEl>
                                        <p:attrNameLst>
                                          <p:attrName>ppt_x</p:attrName>
                                          <p:attrName>ppt_y</p:attrName>
                                        </p:attrNameLst>
                                      </p:cBhvr>
                                    </p:animMotion>
                                  </p:childTnLst>
                                </p:cTn>
                              </p:par>
                            </p:childTnLst>
                          </p:cTn>
                        </p:par>
                        <p:par>
                          <p:cTn id="65" fill="hold">
                            <p:stCondLst>
                              <p:cond delay="5000"/>
                            </p:stCondLst>
                            <p:childTnLst>
                              <p:par>
                                <p:cTn id="66" presetID="0" presetClass="path" presetSubtype="0" accel="50000" decel="50000" fill="hold" grpId="1" nodeType="afterEffect">
                                  <p:stCondLst>
                                    <p:cond delay="0"/>
                                  </p:stCondLst>
                                  <p:childTnLst>
                                    <p:animMotion origin="layout" path="M 0 0 C 0.03403 0.00185 0.06823 0.00278 0.10208 0.00833 C 0.11701 0.01505 0.11094 0.01065 0.12083 0.01944 C 0.13194 0.04167 0.11736 0.01481 0.13125 0.03333 C 0.14514 0.05185 0.125 0.03241 0.14167 0.04722 C 0.14479 0.05972 0.1533 0.06852 0.15625 0.08056 C 0.15764 0.08611 0.15903 0.09167 0.16042 0.09722 C 0.16111 0.1 0.1625 0.10556 0.1625 0.10556 C 0.16476 0.14815 0.16597 0.14583 0.1625 0.19167 C 0.16111 0.20995 0.15486 0.22894 0.15208 0.24722 C 0.15451 0.32037 0.15712 0.37847 0.15833 0.45556 C 0.15156 0.48287 0.15417 0.46968 0.15417 0.52778 C 0.15417 0.57083 0.15642 0.61505 0.15833 0.65833 C 0.1559 0.68773 0.15625 0.67477 0.15625 0.69699 " pathEditMode="relative" ptsTypes="fffffffffffffA">
                                      <p:cBhvr>
                                        <p:cTn id="67" dur="3000" fill="hold"/>
                                        <p:tgtEl>
                                          <p:spTgt spid="14"/>
                                        </p:tgtEl>
                                        <p:attrNameLst>
                                          <p:attrName>ppt_x</p:attrName>
                                          <p:attrName>ppt_y</p:attrName>
                                        </p:attrNameLst>
                                      </p:cBhvr>
                                    </p:animMotion>
                                  </p:childTnLst>
                                </p:cTn>
                              </p:par>
                            </p:childTnLst>
                          </p:cTn>
                        </p:par>
                        <p:par>
                          <p:cTn id="68" fill="hold">
                            <p:stCondLst>
                              <p:cond delay="8000"/>
                            </p:stCondLst>
                            <p:childTnLst>
                              <p:par>
                                <p:cTn id="69" presetID="0" presetClass="path" presetSubtype="0" accel="50000" decel="50000" fill="hold" grpId="1" nodeType="afterEffect">
                                  <p:stCondLst>
                                    <p:cond delay="0"/>
                                  </p:stCondLst>
                                  <p:childTnLst>
                                    <p:animMotion origin="layout" path="M 0 0 C 0.0559 -0.0125 0.0434 -0.00509 0.14583 -0.00278 C 0.1559 0.00162 0.17813 0.00741 0.18542 0.01389 C 0.19497 0.02245 0.2059 0.0257 0.21667 0.03056 C 0.22135 0.03264 0.22448 0.03958 0.22917 0.04167 C 0.23681 0.04514 0.24323 0.04954 0.25 0.05556 C 0.25521 0.07662 0.2533 0.06644 0.25625 0.08611 C 0.25764 0.11435 0.2592 0.13241 0.2625 0.15833 C 0.26181 0.17685 0.26215 0.1956 0.26042 0.21389 C 0.25816 0.23889 0.2533 0.2132 0.25833 0.23333 C 0.25382 0.25162 0.25451 0.27083 0.25 0.28889 C 0.24427 0.34236 0.24653 0.31482 0.24375 0.37222 C 0.24444 0.40926 0.24462 0.4463 0.24583 0.48333 C 0.24618 0.49283 0.24913 0.50162 0.25 0.51111 C 0.2533 0.55093 0.25625 0.58773 0.25625 0.62778 " pathEditMode="relative" ptsTypes="ffffffffffffffA">
                                      <p:cBhvr>
                                        <p:cTn id="70" dur="5000" fill="hold"/>
                                        <p:tgtEl>
                                          <p:spTgt spid="17"/>
                                        </p:tgtEl>
                                        <p:attrNameLst>
                                          <p:attrName>ppt_x</p:attrName>
                                          <p:attrName>ppt_y</p:attrName>
                                        </p:attrNameLst>
                                      </p:cBhvr>
                                    </p:animMotion>
                                  </p:childTnLst>
                                </p:cTn>
                              </p:par>
                            </p:childTnLst>
                          </p:cTn>
                        </p:par>
                      </p:childTnLst>
                    </p:cTn>
                  </p:par>
                  <p:par>
                    <p:cTn id="71" fill="hold">
                      <p:stCondLst>
                        <p:cond delay="indefinite"/>
                      </p:stCondLst>
                      <p:childTnLst>
                        <p:par>
                          <p:cTn id="72" fill="hold">
                            <p:stCondLst>
                              <p:cond delay="0"/>
                            </p:stCondLst>
                            <p:childTnLst>
                              <p:par>
                                <p:cTn id="73" presetID="4" presetClass="exit" presetSubtype="16" fill="hold" grpId="2" nodeType="clickEffect">
                                  <p:stCondLst>
                                    <p:cond delay="0"/>
                                  </p:stCondLst>
                                  <p:childTnLst>
                                    <p:animEffect transition="out" filter="box(in)">
                                      <p:cBhvr>
                                        <p:cTn id="74" dur="500"/>
                                        <p:tgtEl>
                                          <p:spTgt spid="17"/>
                                        </p:tgtEl>
                                      </p:cBhvr>
                                    </p:animEffect>
                                    <p:set>
                                      <p:cBhvr>
                                        <p:cTn id="75" dur="1" fill="hold">
                                          <p:stCondLst>
                                            <p:cond delay="499"/>
                                          </p:stCondLst>
                                        </p:cTn>
                                        <p:tgtEl>
                                          <p:spTgt spid="17"/>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4" presetClass="exit" presetSubtype="16" fill="hold" grpId="2" nodeType="clickEffect">
                                  <p:stCondLst>
                                    <p:cond delay="0"/>
                                  </p:stCondLst>
                                  <p:childTnLst>
                                    <p:animEffect transition="out" filter="box(in)">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childTnLst>
                          </p:cTn>
                        </p:par>
                        <p:par>
                          <p:cTn id="81" fill="hold">
                            <p:stCondLst>
                              <p:cond delay="500"/>
                            </p:stCondLst>
                            <p:childTnLst>
                              <p:par>
                                <p:cTn id="82" presetID="5" presetClass="entr" presetSubtype="10" fill="hold" grpId="0" nodeType="afterEffect">
                                  <p:stCondLst>
                                    <p:cond delay="0"/>
                                  </p:stCondLst>
                                  <p:childTnLst>
                                    <p:set>
                                      <p:cBhvr>
                                        <p:cTn id="83" dur="1" fill="hold">
                                          <p:stCondLst>
                                            <p:cond delay="0"/>
                                          </p:stCondLst>
                                        </p:cTn>
                                        <p:tgtEl>
                                          <p:spTgt spid="37901"/>
                                        </p:tgtEl>
                                        <p:attrNameLst>
                                          <p:attrName>style.visibility</p:attrName>
                                        </p:attrNameLst>
                                      </p:cBhvr>
                                      <p:to>
                                        <p:strVal val="visible"/>
                                      </p:to>
                                    </p:set>
                                    <p:animEffect transition="in" filter="checkerboard(across)">
                                      <p:cBhvr>
                                        <p:cTn id="84" dur="500"/>
                                        <p:tgtEl>
                                          <p:spTgt spid="37901"/>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xit" presetSubtype="16" fill="hold" grpId="2" nodeType="clickEffect">
                                  <p:stCondLst>
                                    <p:cond delay="0"/>
                                  </p:stCondLst>
                                  <p:childTnLst>
                                    <p:animEffect transition="out" filter="box(in)">
                                      <p:cBhvr>
                                        <p:cTn id="88" dur="500"/>
                                        <p:tgtEl>
                                          <p:spTgt spid="16"/>
                                        </p:tgtEl>
                                      </p:cBhvr>
                                    </p:animEffect>
                                    <p:set>
                                      <p:cBhvr>
                                        <p:cTn id="89" dur="1" fill="hold">
                                          <p:stCondLst>
                                            <p:cond delay="499"/>
                                          </p:stCondLst>
                                        </p:cTn>
                                        <p:tgtEl>
                                          <p:spTgt spid="1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4" presetClass="exit" presetSubtype="16" fill="hold" grpId="0" nodeType="clickEffect">
                                  <p:stCondLst>
                                    <p:cond delay="0"/>
                                  </p:stCondLst>
                                  <p:childTnLst>
                                    <p:animEffect transition="out" filter="box(in)">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4" presetClass="exit" presetSubtype="16" fill="hold" grpId="0" nodeType="clickEffect">
                                  <p:stCondLst>
                                    <p:cond delay="0"/>
                                  </p:stCondLst>
                                  <p:childTnLst>
                                    <p:animEffect transition="out" filter="box(in)">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4" presetClass="exit" presetSubtype="16" fill="hold" grpId="0" nodeType="clickEffect">
                                  <p:stCondLst>
                                    <p:cond delay="0"/>
                                  </p:stCondLst>
                                  <p:childTnLst>
                                    <p:animEffect transition="out" filter="box(in)">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4" grpId="2" animBg="1"/>
      <p:bldP spid="15" grpId="0" animBg="1"/>
      <p:bldP spid="15" grpId="1" animBg="1"/>
      <p:bldP spid="16" grpId="0" animBg="1"/>
      <p:bldP spid="16" grpId="1" animBg="1"/>
      <p:bldP spid="16" grpId="2" animBg="1"/>
      <p:bldP spid="17" grpId="0" animBg="1"/>
      <p:bldP spid="17" grpId="1" animBg="1"/>
      <p:bldP spid="17" grpId="2" animBg="1"/>
      <p:bldP spid="37901" grpId="0" animBg="1"/>
      <p:bldP spid="20" grpId="0" animBg="1"/>
      <p:bldP spid="21" grpId="0" animBg="1"/>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nutricion227b"/>
          <p:cNvPicPr>
            <a:picLocks noChangeAspect="1" noChangeArrowheads="1"/>
          </p:cNvPicPr>
          <p:nvPr/>
        </p:nvPicPr>
        <p:blipFill>
          <a:blip r:embed="rId2" cstate="print">
            <a:lum bright="-18000" contrast="42000"/>
          </a:blip>
          <a:srcRect/>
          <a:stretch>
            <a:fillRect/>
          </a:stretch>
        </p:blipFill>
        <p:spPr bwMode="auto">
          <a:xfrm>
            <a:off x="323850" y="333375"/>
            <a:ext cx="8280400" cy="6059488"/>
          </a:xfrm>
          <a:prstGeom prst="rect">
            <a:avLst/>
          </a:prstGeom>
          <a:noFill/>
          <a:ln w="9525">
            <a:noFill/>
            <a:miter lim="800000"/>
            <a:headEnd/>
            <a:tailEnd/>
          </a:ln>
        </p:spPr>
      </p:pic>
      <p:sp>
        <p:nvSpPr>
          <p:cNvPr id="3" name="2 Elipse"/>
          <p:cNvSpPr/>
          <p:nvPr/>
        </p:nvSpPr>
        <p:spPr>
          <a:xfrm>
            <a:off x="2571736" y="3214686"/>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4" name="3 Elipse"/>
          <p:cNvSpPr/>
          <p:nvPr/>
        </p:nvSpPr>
        <p:spPr>
          <a:xfrm>
            <a:off x="2500298" y="3357562"/>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5" name="4 Elipse"/>
          <p:cNvSpPr/>
          <p:nvPr/>
        </p:nvSpPr>
        <p:spPr>
          <a:xfrm>
            <a:off x="2571736" y="3286124"/>
            <a:ext cx="642942" cy="57150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2400" b="1" dirty="0">
                <a:solidFill>
                  <a:schemeClr val="tx1"/>
                </a:solidFill>
              </a:rPr>
              <a:t>e</a:t>
            </a:r>
            <a:r>
              <a:rPr lang="es-PE" sz="2400" b="1" baseline="30000" dirty="0">
                <a:solidFill>
                  <a:schemeClr val="tx1"/>
                </a:solidFill>
              </a:rPr>
              <a:t>-</a:t>
            </a:r>
          </a:p>
        </p:txBody>
      </p:sp>
      <p:sp>
        <p:nvSpPr>
          <p:cNvPr id="6" name="17 CuadroTexto"/>
          <p:cNvSpPr txBox="1">
            <a:spLocks noChangeArrowheads="1"/>
          </p:cNvSpPr>
          <p:nvPr/>
        </p:nvSpPr>
        <p:spPr bwMode="auto">
          <a:xfrm>
            <a:off x="4572000" y="3429000"/>
            <a:ext cx="928687" cy="523220"/>
          </a:xfrm>
          <a:prstGeom prst="rect">
            <a:avLst/>
          </a:prstGeom>
          <a:solidFill>
            <a:schemeClr val="bg1"/>
          </a:solidFill>
          <a:ln w="9525">
            <a:solidFill>
              <a:srgbClr val="FF0000"/>
            </a:solidFill>
            <a:miter lim="800000"/>
            <a:headEnd/>
            <a:tailEnd/>
          </a:ln>
        </p:spPr>
        <p:txBody>
          <a:bodyPr>
            <a:spAutoFit/>
          </a:bodyPr>
          <a:lstStyle/>
          <a:p>
            <a:r>
              <a:rPr lang="es-PE" sz="2800" b="1" dirty="0" smtClean="0"/>
              <a:t>2 </a:t>
            </a:r>
            <a:r>
              <a:rPr lang="es-PE" sz="2400" b="1" dirty="0" smtClean="0"/>
              <a:t>ATP</a:t>
            </a:r>
            <a:endParaRPr lang="es-PE" sz="2400" b="1" dirty="0"/>
          </a:p>
        </p:txBody>
      </p:sp>
      <p:sp>
        <p:nvSpPr>
          <p:cNvPr id="7" name="6 Elipse"/>
          <p:cNvSpPr/>
          <p:nvPr/>
        </p:nvSpPr>
        <p:spPr>
          <a:xfrm>
            <a:off x="3857620" y="3500438"/>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8" name="7 Elipse"/>
          <p:cNvSpPr/>
          <p:nvPr/>
        </p:nvSpPr>
        <p:spPr>
          <a:xfrm>
            <a:off x="3929058" y="3643314"/>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9" name="8 Elipse"/>
          <p:cNvSpPr/>
          <p:nvPr/>
        </p:nvSpPr>
        <p:spPr>
          <a:xfrm>
            <a:off x="5000628" y="1571612"/>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0" name="9 Elipse"/>
          <p:cNvSpPr/>
          <p:nvPr/>
        </p:nvSpPr>
        <p:spPr>
          <a:xfrm>
            <a:off x="4786314" y="3429000"/>
            <a:ext cx="642938"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1" name="10 Elipse"/>
          <p:cNvSpPr/>
          <p:nvPr/>
        </p:nvSpPr>
        <p:spPr>
          <a:xfrm>
            <a:off x="4500563" y="16287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
        <p:nvSpPr>
          <p:cNvPr id="12" name="11 Elipse"/>
          <p:cNvSpPr/>
          <p:nvPr/>
        </p:nvSpPr>
        <p:spPr>
          <a:xfrm>
            <a:off x="4652963" y="1781175"/>
            <a:ext cx="642937"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s-PE" b="1" dirty="0"/>
              <a:t>H</a:t>
            </a:r>
            <a:r>
              <a:rPr lang="es-PE" b="1" baseline="30000" dirty="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par>
                          <p:cTn id="8" fill="hold">
                            <p:stCondLst>
                              <p:cond delay="500"/>
                            </p:stCondLst>
                            <p:childTnLst>
                              <p:par>
                                <p:cTn id="9" presetID="0" presetClass="path" presetSubtype="0" accel="50000" decel="50000" fill="hold" grpId="0" nodeType="afterEffect">
                                  <p:stCondLst>
                                    <p:cond delay="0"/>
                                  </p:stCondLst>
                                  <p:childTnLst>
                                    <p:animMotion origin="layout" path="M -3.88889E-6 -1.11111E-6 C -0.01961 -0.02847 -0.03923 -0.05695 0.00417 -0.06945 C 0.04757 -0.08195 0.22361 -0.08797 0.26042 -0.075 C 0.29723 -0.06204 0.23091 -0.00556 0.225 0.00833 " pathEditMode="relative" ptsTypes="aaaA">
                                      <p:cBhvr>
                                        <p:cTn id="10" dur="2000" fill="hold"/>
                                        <p:tgtEl>
                                          <p:spTgt spid="3"/>
                                        </p:tgtEl>
                                        <p:attrNameLst>
                                          <p:attrName>ppt_x</p:attrName>
                                          <p:attrName>ppt_y</p:attrName>
                                        </p:attrNameLst>
                                      </p:cBhvr>
                                    </p:animMotion>
                                  </p:childTnLst>
                                </p:cTn>
                              </p:par>
                            </p:childTnLst>
                          </p:cTn>
                        </p:par>
                        <p:par>
                          <p:cTn id="11" fill="hold">
                            <p:stCondLst>
                              <p:cond delay="2500"/>
                            </p:stCondLst>
                            <p:childTnLst>
                              <p:par>
                                <p:cTn id="12" presetID="1"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2500"/>
                            </p:stCondLst>
                            <p:childTnLst>
                              <p:par>
                                <p:cTn id="15" presetID="64" presetClass="path" presetSubtype="0" accel="50000" decel="50000" fill="hold" grpId="1" nodeType="afterEffect">
                                  <p:stCondLst>
                                    <p:cond delay="0"/>
                                  </p:stCondLst>
                                  <p:childTnLst>
                                    <p:animMotion origin="layout" path="M 0.0158 -0.01945 L 0.00382 -0.35486 " pathEditMode="relative" rAng="0" ptsTypes="AA">
                                      <p:cBhvr>
                                        <p:cTn id="16" dur="2000" fill="hold"/>
                                        <p:tgtEl>
                                          <p:spTgt spid="8"/>
                                        </p:tgtEl>
                                        <p:attrNameLst>
                                          <p:attrName>ppt_x</p:attrName>
                                          <p:attrName>ppt_y</p:attrName>
                                        </p:attrNameLst>
                                      </p:cBhvr>
                                      <p:rCtr x="-600" y="-16800"/>
                                    </p:animMotion>
                                  </p:childTnLst>
                                </p:cTn>
                              </p:par>
                            </p:childTnLst>
                          </p:cTn>
                        </p:par>
                        <p:par>
                          <p:cTn id="17" fill="hold">
                            <p:stCondLst>
                              <p:cond delay="4500"/>
                            </p:stCondLst>
                            <p:childTnLst>
                              <p:par>
                                <p:cTn id="18" presetID="4" presetClass="entr" presetSubtype="16" fill="hold" grpId="1"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ox(in)">
                                      <p:cBhvr>
                                        <p:cTn id="20" dur="2000"/>
                                        <p:tgtEl>
                                          <p:spTgt spid="4"/>
                                        </p:tgtEl>
                                      </p:cBhvr>
                                    </p:animEffect>
                                  </p:childTnLst>
                                </p:cTn>
                              </p:par>
                            </p:childTnLst>
                          </p:cTn>
                        </p:par>
                        <p:par>
                          <p:cTn id="21" fill="hold">
                            <p:stCondLst>
                              <p:cond delay="6500"/>
                            </p:stCondLst>
                            <p:childTnLst>
                              <p:par>
                                <p:cTn id="22" presetID="0" presetClass="path" presetSubtype="0" accel="50000" decel="50000" fill="hold" grpId="0" nodeType="afterEffect">
                                  <p:stCondLst>
                                    <p:cond delay="0"/>
                                  </p:stCondLst>
                                  <p:childTnLst>
                                    <p:animMotion origin="layout" path="M 2.77778E-7 2.22222E-6 C -0.02535 -0.04005 -0.0507 -0.08009 -0.00625 -0.09722 C 0.03819 -0.11435 0.22847 -0.12269 0.26666 -0.10278 C 0.30486 -0.08287 0.23021 0.00139 0.22291 0.02222 " pathEditMode="relative" ptsTypes="aaaA">
                                      <p:cBhvr>
                                        <p:cTn id="23" dur="2000" fill="hold"/>
                                        <p:tgtEl>
                                          <p:spTgt spid="4"/>
                                        </p:tgtEl>
                                        <p:attrNameLst>
                                          <p:attrName>ppt_x</p:attrName>
                                          <p:attrName>ppt_y</p:attrName>
                                        </p:attrNameLst>
                                      </p:cBhvr>
                                    </p:animMotion>
                                  </p:childTnLst>
                                </p:cTn>
                              </p:par>
                              <p:par>
                                <p:cTn id="24" presetID="1"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par>
                          <p:cTn id="26" fill="hold">
                            <p:stCondLst>
                              <p:cond delay="8500"/>
                            </p:stCondLst>
                            <p:childTnLst>
                              <p:par>
                                <p:cTn id="27" presetID="64" presetClass="path" presetSubtype="0" accel="50000" decel="50000" fill="hold" grpId="1" nodeType="afterEffect">
                                  <p:stCondLst>
                                    <p:cond delay="0"/>
                                  </p:stCondLst>
                                  <p:childTnLst>
                                    <p:animMotion origin="layout" path="M -0.01718 -0.02291 L -0.02048 -0.3375 " pathEditMode="relative" rAng="0" ptsTypes="AA">
                                      <p:cBhvr>
                                        <p:cTn id="28" dur="2000" fill="hold"/>
                                        <p:tgtEl>
                                          <p:spTgt spid="10"/>
                                        </p:tgtEl>
                                        <p:attrNameLst>
                                          <p:attrName>ppt_x</p:attrName>
                                          <p:attrName>ppt_y</p:attrName>
                                        </p:attrNameLst>
                                      </p:cBhvr>
                                      <p:rCtr x="-200" y="-15700"/>
                                    </p:animMotion>
                                  </p:childTnLst>
                                </p:cTn>
                              </p:par>
                            </p:childTnLst>
                          </p:cTn>
                        </p:par>
                        <p:par>
                          <p:cTn id="29" fill="hold">
                            <p:stCondLst>
                              <p:cond delay="10500"/>
                            </p:stCondLst>
                            <p:childTnLst>
                              <p:par>
                                <p:cTn id="30" presetID="4" presetClass="entr" presetSubtype="16" fill="hold" grpId="1"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500"/>
                                        <p:tgtEl>
                                          <p:spTgt spid="5"/>
                                        </p:tgtEl>
                                      </p:cBhvr>
                                    </p:animEffect>
                                  </p:childTnLst>
                                </p:cTn>
                              </p:par>
                            </p:childTnLst>
                          </p:cTn>
                        </p:par>
                        <p:par>
                          <p:cTn id="33" fill="hold">
                            <p:stCondLst>
                              <p:cond delay="11000"/>
                            </p:stCondLst>
                            <p:childTnLst>
                              <p:par>
                                <p:cTn id="34" presetID="0" presetClass="path" presetSubtype="0" accel="50000" decel="50000" fill="hold" grpId="0" nodeType="afterEffect">
                                  <p:stCondLst>
                                    <p:cond delay="0"/>
                                  </p:stCondLst>
                                  <p:childTnLst>
                                    <p:animMotion origin="layout" path="M 5.27778E-6 4.44444E-6 C -0.01978 -0.03658 -0.03958 -0.07315 0.00626 -0.08889 C 0.05209 -0.10463 0.23577 -0.11389 0.27501 -0.09445 C 0.31424 -0.075 0.24723 0.00741 0.24167 0.02778 " pathEditMode="relative" ptsTypes="aaaA">
                                      <p:cBhvr>
                                        <p:cTn id="35" dur="2000" fill="hold"/>
                                        <p:tgtEl>
                                          <p:spTgt spid="5"/>
                                        </p:tgtEl>
                                        <p:attrNameLst>
                                          <p:attrName>ppt_x</p:attrName>
                                          <p:attrName>ppt_y</p:attrName>
                                        </p:attrNameLst>
                                      </p:cBhvr>
                                    </p:animMotion>
                                  </p:childTnLst>
                                </p:cTn>
                              </p:par>
                            </p:childTnLst>
                          </p:cTn>
                        </p:par>
                        <p:par>
                          <p:cTn id="36" fill="hold">
                            <p:stCondLst>
                              <p:cond delay="13000"/>
                            </p:stCondLst>
                            <p:childTnLst>
                              <p:par>
                                <p:cTn id="37" presetID="1"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par>
                          <p:cTn id="39" fill="hold">
                            <p:stCondLst>
                              <p:cond delay="13000"/>
                            </p:stCondLst>
                            <p:childTnLst>
                              <p:par>
                                <p:cTn id="40" presetID="64" presetClass="path" presetSubtype="0" accel="50000" decel="50000" fill="hold" grpId="1" nodeType="afterEffect">
                                  <p:stCondLst>
                                    <p:cond delay="0"/>
                                  </p:stCondLst>
                                  <p:childTnLst>
                                    <p:animMotion origin="layout" path="M -4.44444E-6 -3.33333E-6 L -0.00416 -0.325 " pathEditMode="relative" rAng="0" ptsTypes="AA">
                                      <p:cBhvr>
                                        <p:cTn id="41" dur="2000" fill="hold"/>
                                        <p:tgtEl>
                                          <p:spTgt spid="7"/>
                                        </p:tgtEl>
                                        <p:attrNameLst>
                                          <p:attrName>ppt_x</p:attrName>
                                          <p:attrName>ppt_y</p:attrName>
                                        </p:attrNameLst>
                                      </p:cBhvr>
                                      <p:rCtr x="-200" y="-16200"/>
                                    </p:animMotion>
                                  </p:childTnLst>
                                </p:cTn>
                              </p:par>
                              <p:par>
                                <p:cTn id="42" presetID="1"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childTnLst>
                          </p:cTn>
                        </p:par>
                        <p:par>
                          <p:cTn id="44" fill="hold">
                            <p:stCondLst>
                              <p:cond delay="15000"/>
                            </p:stCondLst>
                            <p:childTnLst>
                              <p:par>
                                <p:cTn id="45" presetID="4" presetClass="entr" presetSubtype="16" fill="hold" grpId="1"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in)">
                                      <p:cBhvr>
                                        <p:cTn id="47" dur="500"/>
                                        <p:tgtEl>
                                          <p:spTgt spid="11"/>
                                        </p:tgtEl>
                                      </p:cBhvr>
                                    </p:animEffect>
                                  </p:childTnLst>
                                </p:cTn>
                              </p:par>
                            </p:childTnLst>
                          </p:cTn>
                        </p:par>
                        <p:par>
                          <p:cTn id="48" fill="hold">
                            <p:stCondLst>
                              <p:cond delay="15500"/>
                            </p:stCondLst>
                            <p:childTnLst>
                              <p:par>
                                <p:cTn id="49" presetID="0" presetClass="path" presetSubtype="0" accel="50000" decel="50000" fill="hold" grpId="2" nodeType="afterEffect">
                                  <p:stCondLst>
                                    <p:cond delay="0"/>
                                  </p:stCondLst>
                                  <p:childTnLst>
                                    <p:animMotion origin="layout" path="M 0 0 C 0.09444 0.00139 0.18889 0.00278 0.225 0.06111 C 0.26111 0.11945 0.25729 0.30139 0.21667 0.35 C 0.17604 0.39861 0.02049 0.35232 -0.01875 0.35278 " pathEditMode="relative" ptsTypes="aaaA">
                                      <p:cBhvr>
                                        <p:cTn id="50" dur="2000" fill="hold"/>
                                        <p:tgtEl>
                                          <p:spTgt spid="11"/>
                                        </p:tgtEl>
                                        <p:attrNameLst>
                                          <p:attrName>ppt_x</p:attrName>
                                          <p:attrName>ppt_y</p:attrName>
                                        </p:attrNameLst>
                                      </p:cBhvr>
                                    </p:animMotion>
                                  </p:childTnLst>
                                </p:cTn>
                              </p:par>
                            </p:childTnLst>
                          </p:cTn>
                        </p:par>
                        <p:par>
                          <p:cTn id="51" fill="hold">
                            <p:stCondLst>
                              <p:cond delay="17500"/>
                            </p:stCondLst>
                            <p:childTnLst>
                              <p:par>
                                <p:cTn id="52" presetID="4" presetClass="entr" presetSubtype="16"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ox(in)">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0" presetClass="path" presetSubtype="0" accel="50000" decel="50000" fill="hold" grpId="1" nodeType="clickEffect">
                                  <p:stCondLst>
                                    <p:cond delay="0"/>
                                  </p:stCondLst>
                                  <p:childTnLst>
                                    <p:animMotion origin="layout" path="M 0 0 C 0.06076 0.02778 0.12152 0.05556 0.15625 0.08612 C 0.19097 0.11667 0.20521 0.14121 0.20833 0.18334 C 0.21146 0.22547 0.22118 0.31297 0.175 0.33889 C 0.12882 0.36482 -0.025 0.33658 -0.06875 0.33889 C -0.1125 0.34121 -0.1 0.347 -0.0875 0.35278 " pathEditMode="relative" ptsTypes="aaaaaA">
                                      <p:cBhvr>
                                        <p:cTn id="58" dur="2000" fill="hold"/>
                                        <p:tgtEl>
                                          <p:spTgt spid="12"/>
                                        </p:tgtEl>
                                        <p:attrNameLst>
                                          <p:attrName>ppt_x</p:attrName>
                                          <p:attrName>ppt_y</p:attrName>
                                        </p:attrNameLst>
                                      </p:cBhvr>
                                    </p:animMotion>
                                  </p:childTnLst>
                                </p:cTn>
                              </p:par>
                            </p:childTnLst>
                          </p:cTn>
                        </p:par>
                        <p:par>
                          <p:cTn id="59" fill="hold">
                            <p:stCondLst>
                              <p:cond delay="2000"/>
                            </p:stCondLst>
                            <p:childTnLst>
                              <p:par>
                                <p:cTn id="60" presetID="4" presetClass="entr" presetSubtype="16"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ox(in)">
                                      <p:cBhvr>
                                        <p:cTn id="62" dur="2000"/>
                                        <p:tgtEl>
                                          <p:spTgt spid="9"/>
                                        </p:tgtEl>
                                      </p:cBhvr>
                                    </p:animEffect>
                                  </p:childTnLst>
                                </p:cTn>
                              </p:par>
                            </p:childTnLst>
                          </p:cTn>
                        </p:par>
                        <p:par>
                          <p:cTn id="63" fill="hold">
                            <p:stCondLst>
                              <p:cond delay="4000"/>
                            </p:stCondLst>
                            <p:childTnLst>
                              <p:par>
                                <p:cTn id="64" presetID="0" presetClass="path" presetSubtype="0" accel="50000" decel="50000" fill="hold" grpId="1" nodeType="afterEffect">
                                  <p:stCondLst>
                                    <p:cond delay="0"/>
                                  </p:stCondLst>
                                  <p:childTnLst>
                                    <p:animMotion origin="layout" path="M 0 0 C 0.04636 0.01898 0.09271 0.03796 0.12709 0.06389 C 0.16146 0.08981 0.19896 0.10694 0.20625 0.15555 C 0.21355 0.20417 0.2191 0.3213 0.17084 0.35555 C 0.12257 0.38981 -0.04097 0.36018 -0.08333 0.36111 " pathEditMode="relative" ptsTypes="aaaaA">
                                      <p:cBhvr>
                                        <p:cTn id="65" dur="2000" fill="hold"/>
                                        <p:tgtEl>
                                          <p:spTgt spid="9"/>
                                        </p:tgtEl>
                                        <p:attrNameLst>
                                          <p:attrName>ppt_x</p:attrName>
                                          <p:attrName>ppt_y</p:attrName>
                                        </p:attrNameLst>
                                      </p:cBhvr>
                                    </p:animMotion>
                                  </p:childTnLst>
                                </p:cTn>
                              </p:par>
                            </p:childTnLst>
                          </p:cTn>
                        </p:par>
                      </p:childTnLst>
                    </p:cTn>
                  </p:par>
                  <p:par>
                    <p:cTn id="66" fill="hold">
                      <p:stCondLst>
                        <p:cond delay="indefinite"/>
                      </p:stCondLst>
                      <p:childTnLst>
                        <p:par>
                          <p:cTn id="67" fill="hold">
                            <p:stCondLst>
                              <p:cond delay="0"/>
                            </p:stCondLst>
                            <p:childTnLst>
                              <p:par>
                                <p:cTn id="68" presetID="4" presetClass="exit" presetSubtype="16" fill="hold" grpId="2" nodeType="clickEffect">
                                  <p:stCondLst>
                                    <p:cond delay="0"/>
                                  </p:stCondLst>
                                  <p:childTnLst>
                                    <p:animEffect transition="out" filter="box(in)">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 presetClass="exit" presetSubtype="16" fill="hold" grpId="2" nodeType="clickEffect">
                                  <p:stCondLst>
                                    <p:cond delay="0"/>
                                  </p:stCondLst>
                                  <p:childTnLst>
                                    <p:animEffect transition="out" filter="box(in)">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4" presetClass="exit" presetSubtype="16" fill="hold" grpId="3" nodeType="clickEffect">
                                  <p:stCondLst>
                                    <p:cond delay="0"/>
                                  </p:stCondLst>
                                  <p:childTnLst>
                                    <p:animEffect transition="out" filter="box(in)">
                                      <p:cBhvr>
                                        <p:cTn id="79" dur="500"/>
                                        <p:tgtEl>
                                          <p:spTgt spid="11"/>
                                        </p:tgtEl>
                                      </p:cBhvr>
                                    </p:animEffect>
                                    <p:set>
                                      <p:cBhvr>
                                        <p:cTn id="80" dur="1" fill="hold">
                                          <p:stCondLst>
                                            <p:cond delay="499"/>
                                          </p:stCondLst>
                                        </p:cTn>
                                        <p:tgtEl>
                                          <p:spTgt spid="11"/>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4" presetClass="exit" presetSubtype="16" fill="hold" grpId="2" nodeType="clickEffect">
                                  <p:stCondLst>
                                    <p:cond delay="0"/>
                                  </p:stCondLst>
                                  <p:childTnLst>
                                    <p:animEffect transition="out" filter="box(in)">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4" presetClass="exit" presetSubtype="16" fill="hold" grpId="2" nodeType="clickEffect">
                                  <p:stCondLst>
                                    <p:cond delay="0"/>
                                  </p:stCondLst>
                                  <p:childTnLst>
                                    <p:animEffect transition="out" filter="box(in)">
                                      <p:cBhvr>
                                        <p:cTn id="89" dur="500"/>
                                        <p:tgtEl>
                                          <p:spTgt spid="4"/>
                                        </p:tgtEl>
                                      </p:cBhvr>
                                    </p:animEffect>
                                    <p:set>
                                      <p:cBhvr>
                                        <p:cTn id="90" dur="1" fill="hold">
                                          <p:stCondLst>
                                            <p:cond delay="499"/>
                                          </p:stCondLst>
                                        </p:cTn>
                                        <p:tgtEl>
                                          <p:spTgt spid="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 presetClass="exit" presetSubtype="16" fill="hold" grpId="2" nodeType="clickEffect">
                                  <p:stCondLst>
                                    <p:cond delay="0"/>
                                  </p:stCondLst>
                                  <p:childTnLst>
                                    <p:animEffect transition="out" filter="box(in)">
                                      <p:cBhvr>
                                        <p:cTn id="94" dur="500"/>
                                        <p:tgtEl>
                                          <p:spTgt spid="3"/>
                                        </p:tgtEl>
                                      </p:cBhvr>
                                    </p:animEffect>
                                    <p:set>
                                      <p:cBhvr>
                                        <p:cTn id="95" dur="1" fill="hold">
                                          <p:stCondLst>
                                            <p:cond delay="499"/>
                                          </p:stCondLst>
                                        </p:cTn>
                                        <p:tgtEl>
                                          <p:spTgt spid="3"/>
                                        </p:tgtEl>
                                        <p:attrNameLst>
                                          <p:attrName>style.visibility</p:attrName>
                                        </p:attrNameLst>
                                      </p:cBhvr>
                                      <p:to>
                                        <p:strVal val="hidden"/>
                                      </p:to>
                                    </p:set>
                                  </p:childTnLst>
                                </p:cTn>
                              </p:par>
                            </p:childTnLst>
                          </p:cTn>
                        </p:par>
                        <p:par>
                          <p:cTn id="96" fill="hold">
                            <p:stCondLst>
                              <p:cond delay="500"/>
                            </p:stCondLst>
                            <p:childTnLst>
                              <p:par>
                                <p:cTn id="97" presetID="5" presetClass="entr" presetSubtype="10"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checkerboard(across)">
                                      <p:cBhvr>
                                        <p:cTn id="9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7" grpId="0" animBg="1"/>
      <p:bldP spid="7" grpId="1" animBg="1"/>
      <p:bldP spid="8" grpId="0" animBg="1"/>
      <p:bldP spid="8" grpId="1" animBg="1"/>
      <p:bldP spid="9" grpId="0" animBg="1"/>
      <p:bldP spid="9" grpId="1" animBg="1"/>
      <p:bldP spid="9" grpId="2" animBg="1"/>
      <p:bldP spid="10" grpId="0" animBg="1"/>
      <p:bldP spid="10" grpId="1" animBg="1"/>
      <p:bldP spid="11" grpId="0" animBg="1"/>
      <p:bldP spid="11" grpId="1" animBg="1"/>
      <p:bldP spid="11" grpId="2" animBg="1"/>
      <p:bldP spid="11" grpId="3" animBg="1"/>
      <p:bldP spid="12" grpId="0" animBg="1"/>
      <p:bldP spid="12" grpId="1" animBg="1"/>
      <p:bldP spid="12"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docente.ucol.mx/al025826/public_html/resumen/resumen_archivos/image015.jpg"/>
          <p:cNvPicPr>
            <a:picLocks noChangeAspect="1" noChangeArrowheads="1"/>
          </p:cNvPicPr>
          <p:nvPr/>
        </p:nvPicPr>
        <p:blipFill>
          <a:blip r:embed="rId3"/>
          <a:srcRect/>
          <a:stretch>
            <a:fillRect/>
          </a:stretch>
        </p:blipFill>
        <p:spPr bwMode="auto">
          <a:xfrm>
            <a:off x="353986" y="500042"/>
            <a:ext cx="5503898" cy="3400429"/>
          </a:xfrm>
          <a:prstGeom prst="rect">
            <a:avLst/>
          </a:prstGeom>
          <a:noFill/>
        </p:spPr>
      </p:pic>
      <p:pic>
        <p:nvPicPr>
          <p:cNvPr id="4100" name="Picture 4" descr="http://www.efn.uncor.edu/dep/biologia/intrbiol/mitochon.gif"/>
          <p:cNvPicPr>
            <a:picLocks noChangeAspect="1" noChangeArrowheads="1"/>
          </p:cNvPicPr>
          <p:nvPr/>
        </p:nvPicPr>
        <p:blipFill>
          <a:blip r:embed="rId4"/>
          <a:srcRect/>
          <a:stretch>
            <a:fillRect/>
          </a:stretch>
        </p:blipFill>
        <p:spPr bwMode="auto">
          <a:xfrm>
            <a:off x="3331210" y="3929067"/>
            <a:ext cx="5800894" cy="2571768"/>
          </a:xfrm>
          <a:prstGeom prst="rect">
            <a:avLst/>
          </a:prstGeom>
          <a:noFill/>
        </p:spPr>
      </p:pic>
      <p:sp>
        <p:nvSpPr>
          <p:cNvPr id="5" name="4 CuadroTexto"/>
          <p:cNvSpPr txBox="1"/>
          <p:nvPr/>
        </p:nvSpPr>
        <p:spPr>
          <a:xfrm>
            <a:off x="6357950" y="1214422"/>
            <a:ext cx="2384820" cy="461665"/>
          </a:xfrm>
          <a:prstGeom prst="rect">
            <a:avLst/>
          </a:prstGeom>
          <a:noFill/>
        </p:spPr>
        <p:txBody>
          <a:bodyPr wrap="none" rtlCol="0">
            <a:spAutoFit/>
          </a:bodyPr>
          <a:lstStyle/>
          <a:p>
            <a:r>
              <a:rPr lang="es-ES_tradnl" sz="2400" b="1" dirty="0" smtClean="0">
                <a:effectLst>
                  <a:outerShdw blurRad="38100" dist="38100" dir="2700000" algn="tl">
                    <a:srgbClr val="000000">
                      <a:alpha val="43137"/>
                    </a:srgbClr>
                  </a:outerShdw>
                </a:effectLst>
                <a:latin typeface="Arial" pitchFamily="34" charset="0"/>
                <a:cs typeface="Arial" pitchFamily="34" charset="0"/>
              </a:rPr>
              <a:t>MITOCONDRIA</a:t>
            </a:r>
            <a:endParaRPr lang="es-AR" sz="2400" b="1" dirty="0">
              <a:effectLst>
                <a:outerShdw blurRad="38100" dist="38100" dir="2700000" algn="tl">
                  <a:srgbClr val="000000">
                    <a:alpha val="43137"/>
                  </a:srgbClr>
                </a:outerShdw>
              </a:effectLst>
              <a:latin typeface="Arial" pitchFamily="34" charset="0"/>
              <a:cs typeface="Arial" pitchFamily="34" charset="0"/>
            </a:endParaRPr>
          </a:p>
        </p:txBody>
      </p:sp>
      <p:sp>
        <p:nvSpPr>
          <p:cNvPr id="6" name="5 CuadroTexto"/>
          <p:cNvSpPr txBox="1"/>
          <p:nvPr/>
        </p:nvSpPr>
        <p:spPr>
          <a:xfrm>
            <a:off x="5500694" y="0"/>
            <a:ext cx="3555782" cy="646331"/>
          </a:xfrm>
          <a:prstGeom prst="rect">
            <a:avLst/>
          </a:prstGeom>
          <a:noFill/>
        </p:spPr>
        <p:txBody>
          <a:bodyPr wrap="none" rtlCol="0">
            <a:spAutoFit/>
          </a:bodyPr>
          <a:lstStyle/>
          <a:p>
            <a:r>
              <a:rPr lang="es-ES_tradnl" b="1" i="1" dirty="0" smtClean="0">
                <a:solidFill>
                  <a:srgbClr val="C00000"/>
                </a:solidFill>
                <a:latin typeface="Comic Sans MS" pitchFamily="66" charset="0"/>
              </a:rPr>
              <a:t>¿En qué sitio celular ocurre</a:t>
            </a:r>
          </a:p>
          <a:p>
            <a:r>
              <a:rPr lang="es-ES_tradnl" b="1" i="1" dirty="0" smtClean="0">
                <a:solidFill>
                  <a:srgbClr val="C00000"/>
                </a:solidFill>
                <a:latin typeface="Comic Sans MS" pitchFamily="66" charset="0"/>
              </a:rPr>
              <a:t> el Transporte de Electrones?</a:t>
            </a:r>
            <a:endParaRPr lang="es-AR" b="1" i="1" dirty="0">
              <a:solidFill>
                <a:srgbClr val="C00000"/>
              </a:solidFill>
              <a:latin typeface="Comic Sans MS" pitchFamily="66" charset="0"/>
            </a:endParaRPr>
          </a:p>
        </p:txBody>
      </p:sp>
      <p:sp>
        <p:nvSpPr>
          <p:cNvPr id="7" name="6 CuadroTexto"/>
          <p:cNvSpPr txBox="1"/>
          <p:nvPr/>
        </p:nvSpPr>
        <p:spPr>
          <a:xfrm>
            <a:off x="2714612" y="6286520"/>
            <a:ext cx="1040670" cy="369332"/>
          </a:xfrm>
          <a:prstGeom prst="rect">
            <a:avLst/>
          </a:prstGeom>
          <a:noFill/>
        </p:spPr>
        <p:txBody>
          <a:bodyPr wrap="none" rtlCol="0">
            <a:spAutoFit/>
          </a:bodyPr>
          <a:lstStyle/>
          <a:p>
            <a:r>
              <a:rPr lang="es-ES_tradnl" dirty="0" smtClean="0"/>
              <a:t>Esquema</a:t>
            </a:r>
            <a:endParaRPr lang="es-AR" dirty="0"/>
          </a:p>
        </p:txBody>
      </p:sp>
      <p:sp>
        <p:nvSpPr>
          <p:cNvPr id="8" name="7 CuadroTexto"/>
          <p:cNvSpPr txBox="1"/>
          <p:nvPr/>
        </p:nvSpPr>
        <p:spPr>
          <a:xfrm>
            <a:off x="857224" y="3857628"/>
            <a:ext cx="2643206" cy="338554"/>
          </a:xfrm>
          <a:prstGeom prst="rect">
            <a:avLst/>
          </a:prstGeom>
          <a:noFill/>
        </p:spPr>
        <p:txBody>
          <a:bodyPr wrap="square" rtlCol="0">
            <a:spAutoFit/>
          </a:bodyPr>
          <a:lstStyle/>
          <a:p>
            <a:r>
              <a:rPr lang="es-ES_tradnl" sz="1600" dirty="0" smtClean="0"/>
              <a:t>Microfotografía electrónica</a:t>
            </a:r>
            <a:endParaRPr lang="es-AR" sz="16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dirty="0" smtClean="0"/>
              <a:t>POSTULADOS DE LA TEORIA QUIMIOSMOTICA</a:t>
            </a:r>
            <a:br>
              <a:rPr lang="es-ES" sz="3200" b="1" dirty="0" smtClean="0"/>
            </a:br>
            <a:endParaRPr lang="es-ES" sz="3200" b="1" dirty="0" smtClean="0"/>
          </a:p>
        </p:txBody>
      </p:sp>
      <p:sp>
        <p:nvSpPr>
          <p:cNvPr id="39939" name="Rectangle 3" descr="10%"/>
          <p:cNvSpPr>
            <a:spLocks noGrp="1" noChangeArrowheads="1"/>
          </p:cNvSpPr>
          <p:nvPr>
            <p:ph idx="1"/>
          </p:nvPr>
        </p:nvSpPr>
        <p:spPr>
          <a:pattFill prst="pct10">
            <a:fgClr>
              <a:srgbClr val="FBFDA1"/>
            </a:fgClr>
            <a:bgClr>
              <a:schemeClr val="bg1"/>
            </a:bgClr>
          </a:pattFill>
        </p:spPr>
        <p:txBody>
          <a:bodyPr>
            <a:normAutofit fontScale="85000" lnSpcReduction="20000"/>
          </a:bodyPr>
          <a:lstStyle/>
          <a:p>
            <a:pPr eaLnBrk="1" hangingPunct="1"/>
            <a:r>
              <a:rPr lang="es-ES" b="1" dirty="0" smtClean="0"/>
              <a:t>Membrana mitocondrial impermeable a protones.</a:t>
            </a:r>
          </a:p>
          <a:p>
            <a:pPr eaLnBrk="1" hangingPunct="1"/>
            <a:r>
              <a:rPr lang="es-ES" b="1" dirty="0" smtClean="0"/>
              <a:t>Traslocación de H</a:t>
            </a:r>
            <a:r>
              <a:rPr lang="es-ES" b="1" baseline="30000" dirty="0" smtClean="0"/>
              <a:t>+</a:t>
            </a:r>
            <a:r>
              <a:rPr lang="es-ES" b="1" dirty="0" smtClean="0"/>
              <a:t> durante el transporte de electrones.</a:t>
            </a:r>
          </a:p>
          <a:p>
            <a:pPr eaLnBrk="1" hangingPunct="1"/>
            <a:r>
              <a:rPr lang="es-ES" b="1" dirty="0" smtClean="0"/>
              <a:t>Formación de un gradiente electroquímico (H+ y cargas positivas).</a:t>
            </a:r>
          </a:p>
          <a:p>
            <a:r>
              <a:rPr lang="es-ES" sz="3300" b="1" kern="0" dirty="0" smtClean="0">
                <a:solidFill>
                  <a:srgbClr val="000000"/>
                </a:solidFill>
              </a:rPr>
              <a:t>Los protones acumulados en el espacio intermembrana crean una </a:t>
            </a:r>
            <a:r>
              <a:rPr lang="es-ES" sz="3300" b="1" kern="0" dirty="0" smtClean="0">
                <a:solidFill>
                  <a:srgbClr val="C00000"/>
                </a:solidFill>
              </a:rPr>
              <a:t>fuerza: «protón-motriz», </a:t>
            </a:r>
            <a:r>
              <a:rPr lang="es-ES" sz="3300" b="1" kern="0" dirty="0" smtClean="0">
                <a:solidFill>
                  <a:srgbClr val="000000"/>
                </a:solidFill>
              </a:rPr>
              <a:t>por la tendencia de volver a pasar al interior para igualar el pH a ambos lados de la membrana.</a:t>
            </a:r>
          </a:p>
          <a:p>
            <a:pPr eaLnBrk="1" hangingPunct="1"/>
            <a:endParaRPr lang="es-ES" b="1" dirty="0" smtClean="0"/>
          </a:p>
          <a:p>
            <a:pPr eaLnBrk="1" hangingPunct="1"/>
            <a:r>
              <a:rPr lang="es-ES" b="1" dirty="0" smtClean="0">
                <a:solidFill>
                  <a:srgbClr val="C00000"/>
                </a:solidFill>
              </a:rPr>
              <a:t>El pasaje de los H+ a través de </a:t>
            </a:r>
            <a:r>
              <a:rPr lang="es-ES" b="1" dirty="0" err="1" smtClean="0">
                <a:solidFill>
                  <a:srgbClr val="C00000"/>
                </a:solidFill>
              </a:rPr>
              <a:t>Fo</a:t>
            </a:r>
            <a:r>
              <a:rPr lang="es-ES" b="1" dirty="0" smtClean="0">
                <a:solidFill>
                  <a:srgbClr val="C00000"/>
                </a:solidFill>
              </a:rPr>
              <a:t> activa la </a:t>
            </a:r>
            <a:r>
              <a:rPr lang="es-ES" b="1" i="1" dirty="0" smtClean="0">
                <a:solidFill>
                  <a:srgbClr val="C00000"/>
                </a:solidFill>
              </a:rPr>
              <a:t>ATP </a:t>
            </a:r>
            <a:r>
              <a:rPr lang="es-ES" b="1" i="1" dirty="0" err="1" smtClean="0">
                <a:solidFill>
                  <a:srgbClr val="C00000"/>
                </a:solidFill>
              </a:rPr>
              <a:t>sintasa</a:t>
            </a:r>
            <a:endParaRPr lang="es-ES" b="1" i="1" dirty="0" smtClean="0"/>
          </a:p>
          <a:p>
            <a:pPr eaLnBrk="1" hangingPunct="1"/>
            <a:endParaRPr lang="es-ES" b="1" dirty="0" smtClean="0"/>
          </a:p>
          <a:p>
            <a:pPr eaLnBrk="1" hangingPunct="1"/>
            <a:endParaRPr lang="es-ES" b="1" dirty="0" smtClean="0"/>
          </a:p>
        </p:txBody>
      </p:sp>
      <p:sp>
        <p:nvSpPr>
          <p:cNvPr id="4" name="3 Rectángulo"/>
          <p:cNvSpPr/>
          <p:nvPr/>
        </p:nvSpPr>
        <p:spPr>
          <a:xfrm>
            <a:off x="2143108" y="857232"/>
            <a:ext cx="5715040" cy="369332"/>
          </a:xfrm>
          <a:prstGeom prst="rect">
            <a:avLst/>
          </a:prstGeom>
        </p:spPr>
        <p:txBody>
          <a:bodyPr wrap="square">
            <a:spAutoFit/>
          </a:bodyPr>
          <a:lstStyle/>
          <a:p>
            <a:pPr algn="ctr"/>
            <a:r>
              <a:rPr lang="en-US" b="1" dirty="0" smtClean="0">
                <a:solidFill>
                  <a:srgbClr val="000000"/>
                </a:solidFill>
                <a:latin typeface="Arial" pitchFamily="34" charset="0"/>
                <a:cs typeface="Arial" pitchFamily="34" charset="0"/>
              </a:rPr>
              <a:t>PETER DENNIS MITCHELL  (1920 - 1992)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9">
                                            <p:bg/>
                                          </p:spTgt>
                                        </p:tgtEl>
                                        <p:attrNameLst>
                                          <p:attrName>style.visibility</p:attrName>
                                        </p:attrNameLst>
                                      </p:cBhvr>
                                      <p:to>
                                        <p:strVal val="visible"/>
                                      </p:to>
                                    </p:set>
                                    <p:animEffect transition="in" filter="checkerboard(across)">
                                      <p:cBhvr>
                                        <p:cTn id="7" dur="500"/>
                                        <p:tgtEl>
                                          <p:spTgt spid="39939">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9939">
                                            <p:txEl>
                                              <p:pRg st="0" end="0"/>
                                            </p:txEl>
                                          </p:spTgt>
                                        </p:tgtEl>
                                        <p:attrNameLst>
                                          <p:attrName>style.visibility</p:attrName>
                                        </p:attrNameLst>
                                      </p:cBhvr>
                                      <p:to>
                                        <p:strVal val="visible"/>
                                      </p:to>
                                    </p:set>
                                    <p:animEffect transition="in" filter="checkerboard(across)">
                                      <p:cBhvr>
                                        <p:cTn id="12" dur="500"/>
                                        <p:tgtEl>
                                          <p:spTgt spid="399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39">
                                            <p:txEl>
                                              <p:pRg st="1" end="1"/>
                                            </p:txEl>
                                          </p:spTgt>
                                        </p:tgtEl>
                                        <p:attrNameLst>
                                          <p:attrName>style.visibility</p:attrName>
                                        </p:attrNameLst>
                                      </p:cBhvr>
                                      <p:to>
                                        <p:strVal val="visible"/>
                                      </p:to>
                                    </p:set>
                                    <p:animEffect transition="in" filter="checkerboard(across)">
                                      <p:cBhvr>
                                        <p:cTn id="17" dur="500"/>
                                        <p:tgtEl>
                                          <p:spTgt spid="399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9939">
                                            <p:txEl>
                                              <p:pRg st="2" end="2"/>
                                            </p:txEl>
                                          </p:spTgt>
                                        </p:tgtEl>
                                        <p:attrNameLst>
                                          <p:attrName>style.visibility</p:attrName>
                                        </p:attrNameLst>
                                      </p:cBhvr>
                                      <p:to>
                                        <p:strVal val="visible"/>
                                      </p:to>
                                    </p:set>
                                    <p:animEffect transition="in" filter="checkerboard(across)">
                                      <p:cBhvr>
                                        <p:cTn id="22" dur="500"/>
                                        <p:tgtEl>
                                          <p:spTgt spid="399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9939">
                                            <p:txEl>
                                              <p:pRg st="3" end="3"/>
                                            </p:txEl>
                                          </p:spTgt>
                                        </p:tgtEl>
                                        <p:attrNameLst>
                                          <p:attrName>style.visibility</p:attrName>
                                        </p:attrNameLst>
                                      </p:cBhvr>
                                      <p:to>
                                        <p:strVal val="visible"/>
                                      </p:to>
                                    </p:set>
                                    <p:animEffect transition="in" filter="checkerboard(across)">
                                      <p:cBhvr>
                                        <p:cTn id="27" dur="500"/>
                                        <p:tgtEl>
                                          <p:spTgt spid="399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9939">
                                            <p:txEl>
                                              <p:pRg st="5" end="5"/>
                                            </p:txEl>
                                          </p:spTgt>
                                        </p:tgtEl>
                                        <p:attrNameLst>
                                          <p:attrName>style.visibility</p:attrName>
                                        </p:attrNameLst>
                                      </p:cBhvr>
                                      <p:to>
                                        <p:strVal val="visible"/>
                                      </p:to>
                                    </p:set>
                                    <p:animEffect transition="in" filter="checkerboard(across)">
                                      <p:cBhvr>
                                        <p:cTn id="32"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571604" y="-111125"/>
            <a:ext cx="2782888" cy="7097713"/>
          </a:xfrm>
          <a:prstGeom prst="rect">
            <a:avLst/>
          </a:prstGeom>
          <a:noFill/>
          <a:ln w="9525">
            <a:noFill/>
            <a:miter lim="800000"/>
            <a:headEnd/>
            <a:tailEnd/>
          </a:ln>
        </p:spPr>
      </p:pic>
      <p:sp>
        <p:nvSpPr>
          <p:cNvPr id="4" name="3 CuadroTexto"/>
          <p:cNvSpPr txBox="1"/>
          <p:nvPr/>
        </p:nvSpPr>
        <p:spPr>
          <a:xfrm>
            <a:off x="4333308" y="1000108"/>
            <a:ext cx="3632854" cy="1631216"/>
          </a:xfrm>
          <a:prstGeom prst="rect">
            <a:avLst/>
          </a:prstGeom>
          <a:noFill/>
        </p:spPr>
        <p:txBody>
          <a:bodyPr wrap="none" rtlCol="0">
            <a:spAutoFit/>
          </a:bodyPr>
          <a:lstStyle/>
          <a:p>
            <a:r>
              <a:rPr lang="es-ES_tradnl" sz="2000" dirty="0" smtClean="0">
                <a:latin typeface="Arial" pitchFamily="34" charset="0"/>
                <a:cs typeface="Arial" pitchFamily="34" charset="0"/>
              </a:rPr>
              <a:t>Esquema de la </a:t>
            </a:r>
          </a:p>
          <a:p>
            <a:endParaRPr lang="es-ES_tradnl" sz="2000" dirty="0" smtClean="0">
              <a:latin typeface="Arial" pitchFamily="34" charset="0"/>
              <a:cs typeface="Arial" pitchFamily="34" charset="0"/>
            </a:endParaRPr>
          </a:p>
          <a:p>
            <a:pPr algn="ctr"/>
            <a:r>
              <a:rPr lang="es-ES_tradnl" sz="2000" b="1" dirty="0" err="1" smtClean="0">
                <a:solidFill>
                  <a:srgbClr val="C00000"/>
                </a:solidFill>
                <a:latin typeface="Arial" pitchFamily="34" charset="0"/>
                <a:cs typeface="Arial" pitchFamily="34" charset="0"/>
              </a:rPr>
              <a:t>Fosforilación</a:t>
            </a:r>
            <a:r>
              <a:rPr lang="es-ES_tradnl" sz="2000" b="1" dirty="0" smtClean="0">
                <a:solidFill>
                  <a:srgbClr val="C00000"/>
                </a:solidFill>
                <a:latin typeface="Arial" pitchFamily="34" charset="0"/>
                <a:cs typeface="Arial" pitchFamily="34" charset="0"/>
              </a:rPr>
              <a:t> </a:t>
            </a:r>
            <a:r>
              <a:rPr lang="es-ES_tradnl" sz="2000" b="1" dirty="0" err="1" smtClean="0">
                <a:solidFill>
                  <a:srgbClr val="C00000"/>
                </a:solidFill>
                <a:latin typeface="Arial" pitchFamily="34" charset="0"/>
                <a:cs typeface="Arial" pitchFamily="34" charset="0"/>
              </a:rPr>
              <a:t>Oxidativa</a:t>
            </a:r>
            <a:r>
              <a:rPr lang="es-ES_tradnl" sz="2000" b="1" dirty="0" smtClean="0">
                <a:solidFill>
                  <a:srgbClr val="C00000"/>
                </a:solidFill>
                <a:latin typeface="Arial" pitchFamily="34" charset="0"/>
                <a:cs typeface="Arial" pitchFamily="34" charset="0"/>
              </a:rPr>
              <a:t> </a:t>
            </a:r>
          </a:p>
          <a:p>
            <a:pPr algn="ctr"/>
            <a:r>
              <a:rPr lang="es-ES_tradnl" sz="2000" b="1" dirty="0" smtClean="0">
                <a:latin typeface="Arial" pitchFamily="34" charset="0"/>
                <a:cs typeface="Arial" pitchFamily="34" charset="0"/>
              </a:rPr>
              <a:t>asociada al </a:t>
            </a:r>
          </a:p>
          <a:p>
            <a:pPr algn="ctr"/>
            <a:r>
              <a:rPr lang="es-ES_tradnl" sz="2000" b="1" dirty="0" smtClean="0">
                <a:latin typeface="Arial" pitchFamily="34" charset="0"/>
                <a:cs typeface="Arial" pitchFamily="34" charset="0"/>
              </a:rPr>
              <a:t>Transporte de electrones</a:t>
            </a:r>
            <a:endParaRPr lang="es-AR" sz="2000" b="1" dirty="0">
              <a:latin typeface="Arial" pitchFamily="34" charset="0"/>
              <a:cs typeface="Arial" pitchFamily="34" charset="0"/>
            </a:endParaRPr>
          </a:p>
        </p:txBody>
      </p:sp>
      <p:sp>
        <p:nvSpPr>
          <p:cNvPr id="5" name="Rectangle 27"/>
          <p:cNvSpPr>
            <a:spLocks noChangeArrowheads="1"/>
          </p:cNvSpPr>
          <p:nvPr/>
        </p:nvSpPr>
        <p:spPr bwMode="auto">
          <a:xfrm>
            <a:off x="5929353" y="5997379"/>
            <a:ext cx="3357555" cy="646331"/>
          </a:xfrm>
          <a:prstGeom prst="rect">
            <a:avLst/>
          </a:prstGeom>
          <a:noFill/>
          <a:ln w="9525">
            <a:noFill/>
            <a:miter lim="800000"/>
            <a:headEnd/>
            <a:tailEnd/>
          </a:ln>
        </p:spPr>
        <p:txBody>
          <a:bodyPr wrap="square" anchor="ctr">
            <a:spAutoFit/>
          </a:bodyPr>
          <a:lstStyle/>
          <a:p>
            <a:pPr eaLnBrk="0" hangingPunct="0"/>
            <a:r>
              <a:rPr lang="es-ES" sz="1200" dirty="0">
                <a:cs typeface="Times New Roman" pitchFamily="18" charset="0"/>
              </a:rPr>
              <a:t> BENYON S. </a:t>
            </a:r>
            <a:r>
              <a:rPr lang="es-AR" sz="1200" dirty="0">
                <a:cs typeface="Times New Roman" pitchFamily="18" charset="0"/>
              </a:rPr>
              <a:t>S. HARCOURT BRACE, </a:t>
            </a:r>
            <a:r>
              <a:rPr lang="es-ES" sz="1200" dirty="0">
                <a:cs typeface="Times New Roman" pitchFamily="18" charset="0"/>
              </a:rPr>
              <a:t>“Lo esencial del metabolismo y nutrición</a:t>
            </a:r>
            <a:r>
              <a:rPr lang="es-AR" sz="1200" dirty="0">
                <a:cs typeface="Times New Roman" pitchFamily="18" charset="0"/>
              </a:rPr>
              <a:t> ,1998.</a:t>
            </a:r>
            <a:endParaRPr lang="es-AR" sz="1200" dirty="0"/>
          </a:p>
          <a:p>
            <a:pPr eaLnBrk="0" hangingPunct="0"/>
            <a:endParaRPr lang="es-AR" sz="1200" dirty="0"/>
          </a:p>
        </p:txBody>
      </p:sp>
      <p:sp>
        <p:nvSpPr>
          <p:cNvPr id="7" name="3 CuadroTexto"/>
          <p:cNvSpPr txBox="1">
            <a:spLocks noChangeArrowheads="1"/>
          </p:cNvSpPr>
          <p:nvPr/>
        </p:nvSpPr>
        <p:spPr bwMode="auto">
          <a:xfrm>
            <a:off x="6286512" y="6519446"/>
            <a:ext cx="2722990" cy="338554"/>
          </a:xfrm>
          <a:prstGeom prst="rect">
            <a:avLst/>
          </a:prstGeom>
          <a:noFill/>
          <a:ln w="9525">
            <a:noFill/>
            <a:miter lim="800000"/>
            <a:headEnd/>
            <a:tailEnd/>
          </a:ln>
        </p:spPr>
        <p:txBody>
          <a:bodyPr wrap="none">
            <a:spAutoFit/>
          </a:bodyPr>
          <a:lstStyle/>
          <a:p>
            <a:r>
              <a:rPr lang="es-ES_tradnl" sz="1600" b="1" dirty="0">
                <a:solidFill>
                  <a:srgbClr val="C00000"/>
                </a:solidFill>
              </a:rPr>
              <a:t>(</a:t>
            </a:r>
            <a:r>
              <a:rPr lang="es-ES_tradnl" sz="1600" b="1" dirty="0" smtClean="0">
                <a:solidFill>
                  <a:srgbClr val="C00000"/>
                </a:solidFill>
              </a:rPr>
              <a:t>Guía TP </a:t>
            </a:r>
            <a:r>
              <a:rPr lang="es-ES_tradnl" sz="1600" b="1" dirty="0" err="1">
                <a:solidFill>
                  <a:srgbClr val="C00000"/>
                </a:solidFill>
              </a:rPr>
              <a:t>Qca</a:t>
            </a:r>
            <a:r>
              <a:rPr lang="es-ES_tradnl" sz="1600" b="1" dirty="0">
                <a:solidFill>
                  <a:srgbClr val="C00000"/>
                </a:solidFill>
              </a:rPr>
              <a:t>. Biológica, </a:t>
            </a:r>
            <a:r>
              <a:rPr lang="es-ES_tradnl" sz="1600" b="1" dirty="0" smtClean="0">
                <a:solidFill>
                  <a:srgbClr val="C00000"/>
                </a:solidFill>
              </a:rPr>
              <a:t>2017)</a:t>
            </a:r>
            <a:endParaRPr lang="es-AR" sz="1600" b="1" dirty="0">
              <a:solidFill>
                <a:srgbClr val="C00000"/>
              </a:solidFill>
            </a:endParaRPr>
          </a:p>
        </p:txBody>
      </p:sp>
      <p:sp>
        <p:nvSpPr>
          <p:cNvPr id="8" name="7 CuadroTexto"/>
          <p:cNvSpPr txBox="1"/>
          <p:nvPr/>
        </p:nvSpPr>
        <p:spPr>
          <a:xfrm>
            <a:off x="4143372" y="5857892"/>
            <a:ext cx="1434175" cy="400110"/>
          </a:xfrm>
          <a:prstGeom prst="rect">
            <a:avLst/>
          </a:prstGeom>
          <a:solidFill>
            <a:schemeClr val="accent2">
              <a:lumMod val="60000"/>
              <a:lumOff val="40000"/>
            </a:schemeClr>
          </a:solidFill>
        </p:spPr>
        <p:txBody>
          <a:bodyPr wrap="none" rtlCol="0">
            <a:spAutoFit/>
          </a:bodyPr>
          <a:lstStyle/>
          <a:p>
            <a:r>
              <a:rPr lang="es-ES_tradnl" sz="2000" b="1" dirty="0" smtClean="0">
                <a:solidFill>
                  <a:srgbClr val="C00000"/>
                </a:solidFill>
              </a:rPr>
              <a:t>3 H</a:t>
            </a:r>
            <a:r>
              <a:rPr lang="es-ES_tradnl" sz="2000" b="1" baseline="30000" dirty="0" smtClean="0">
                <a:solidFill>
                  <a:srgbClr val="C00000"/>
                </a:solidFill>
              </a:rPr>
              <a:t>+</a:t>
            </a:r>
            <a:r>
              <a:rPr lang="es-ES_tradnl" sz="2000" b="1" dirty="0" smtClean="0">
                <a:solidFill>
                  <a:srgbClr val="C00000"/>
                </a:solidFill>
              </a:rPr>
              <a:t> : 1 ATP</a:t>
            </a:r>
            <a:endParaRPr lang="es-AR" sz="2000" b="1" dirty="0">
              <a:solidFill>
                <a:srgbClr val="C0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2 Rectángulo"/>
          <p:cNvSpPr>
            <a:spLocks noChangeArrowheads="1"/>
          </p:cNvSpPr>
          <p:nvPr/>
        </p:nvSpPr>
        <p:spPr bwMode="auto">
          <a:xfrm>
            <a:off x="7938" y="6143644"/>
            <a:ext cx="9136062" cy="400110"/>
          </a:xfrm>
          <a:prstGeom prst="rect">
            <a:avLst/>
          </a:prstGeom>
          <a:solidFill>
            <a:schemeClr val="bg1"/>
          </a:solidFill>
          <a:ln w="9525">
            <a:noFill/>
            <a:miter lim="800000"/>
            <a:headEnd/>
            <a:tailEnd/>
          </a:ln>
        </p:spPr>
        <p:txBody>
          <a:bodyPr>
            <a:spAutoFit/>
          </a:bodyPr>
          <a:lstStyle/>
          <a:p>
            <a:pPr algn="ctr"/>
            <a:r>
              <a:rPr kumimoji="1" lang="es-AR" altLang="es-AR" sz="2000" b="1" dirty="0">
                <a:solidFill>
                  <a:srgbClr val="C00000"/>
                </a:solidFill>
                <a:latin typeface="Arial" pitchFamily="34" charset="0"/>
                <a:cs typeface="Arial" pitchFamily="34" charset="0"/>
              </a:rPr>
              <a:t>La energía del gradiente de protones se utiliza también para el transporte</a:t>
            </a:r>
          </a:p>
        </p:txBody>
      </p:sp>
      <p:pic>
        <p:nvPicPr>
          <p:cNvPr id="15363" name="Picture 2"/>
          <p:cNvPicPr>
            <a:picLocks noChangeAspect="1" noChangeArrowheads="1"/>
          </p:cNvPicPr>
          <p:nvPr/>
        </p:nvPicPr>
        <p:blipFill>
          <a:blip r:embed="rId2"/>
          <a:srcRect/>
          <a:stretch>
            <a:fillRect/>
          </a:stretch>
        </p:blipFill>
        <p:spPr bwMode="auto">
          <a:xfrm>
            <a:off x="3143240" y="928670"/>
            <a:ext cx="6000760" cy="5217156"/>
          </a:xfrm>
          <a:prstGeom prst="rect">
            <a:avLst/>
          </a:prstGeom>
          <a:noFill/>
          <a:ln w="9525">
            <a:noFill/>
            <a:miter lim="800000"/>
            <a:headEnd/>
            <a:tailEnd/>
          </a:ln>
        </p:spPr>
      </p:pic>
      <p:pic>
        <p:nvPicPr>
          <p:cNvPr id="15364" name="Picture 3"/>
          <p:cNvPicPr>
            <a:picLocks noChangeAspect="1" noChangeArrowheads="1"/>
          </p:cNvPicPr>
          <p:nvPr/>
        </p:nvPicPr>
        <p:blipFill>
          <a:blip r:embed="rId3"/>
          <a:srcRect/>
          <a:stretch>
            <a:fillRect/>
          </a:stretch>
        </p:blipFill>
        <p:spPr bwMode="auto">
          <a:xfrm>
            <a:off x="179388" y="1412875"/>
            <a:ext cx="3024187" cy="4673600"/>
          </a:xfrm>
          <a:prstGeom prst="rect">
            <a:avLst/>
          </a:prstGeom>
          <a:noFill/>
          <a:ln w="9525">
            <a:noFill/>
            <a:miter lim="800000"/>
            <a:headEnd/>
            <a:tailEnd/>
          </a:ln>
        </p:spPr>
      </p:pic>
      <p:sp>
        <p:nvSpPr>
          <p:cNvPr id="5" name="Rectangle 4"/>
          <p:cNvSpPr txBox="1">
            <a:spLocks noChangeArrowheads="1"/>
          </p:cNvSpPr>
          <p:nvPr/>
        </p:nvSpPr>
        <p:spPr>
          <a:xfrm>
            <a:off x="457200" y="71414"/>
            <a:ext cx="8229600" cy="857256"/>
          </a:xfrm>
          <a:prstGeom prst="rect">
            <a:avLst/>
          </a:prstGeo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3200" b="1" u="none" strike="noStrike" kern="1200" cap="none" spc="0" normalizeH="0" baseline="0" noProof="0" dirty="0" err="1" smtClean="0">
                <a:ln>
                  <a:noFill/>
                </a:ln>
                <a:solidFill>
                  <a:srgbClr val="C00000"/>
                </a:solidFill>
                <a:effectLst/>
                <a:uLnTx/>
                <a:uFillTx/>
                <a:latin typeface="+mj-lt"/>
                <a:ea typeface="+mj-ea"/>
                <a:cs typeface="+mj-cs"/>
              </a:rPr>
              <a:t>Translocasas</a:t>
            </a:r>
            <a:r>
              <a:rPr kumimoji="0" lang="es-ES" sz="3200" b="1" u="none" strike="noStrike" kern="1200" cap="none" spc="0" normalizeH="0" baseline="0" noProof="0" dirty="0" smtClean="0">
                <a:ln>
                  <a:noFill/>
                </a:ln>
                <a:solidFill>
                  <a:srgbClr val="C00000"/>
                </a:solidFill>
                <a:effectLst/>
                <a:uLnTx/>
                <a:uFillTx/>
                <a:latin typeface="+mj-lt"/>
                <a:ea typeface="+mj-ea"/>
                <a:cs typeface="+mj-cs"/>
              </a:rPr>
              <a:t> de ADP-ATP </a:t>
            </a:r>
            <a:r>
              <a:rPr kumimoji="0" lang="es-ES" sz="3200" b="1" i="0" u="none" strike="noStrike" kern="1200" cap="none" spc="0" normalizeH="0" baseline="0" noProof="0" dirty="0" smtClean="0">
                <a:ln>
                  <a:noFill/>
                </a:ln>
                <a:solidFill>
                  <a:schemeClr val="tx1"/>
                </a:solidFill>
                <a:effectLst/>
                <a:uLnTx/>
                <a:uFillTx/>
                <a:latin typeface="+mj-lt"/>
                <a:ea typeface="+mj-ea"/>
                <a:cs typeface="+mj-cs"/>
              </a:rPr>
              <a:t>y </a:t>
            </a:r>
            <a:r>
              <a:rPr kumimoji="0" lang="es-ES" sz="3200" b="1" i="0" u="none" strike="noStrike" kern="1200" cap="none" spc="0" normalizeH="0" baseline="0" noProof="0" dirty="0" smtClean="0">
                <a:ln>
                  <a:noFill/>
                </a:ln>
                <a:solidFill>
                  <a:srgbClr val="C00000"/>
                </a:solidFill>
                <a:effectLst/>
                <a:uLnTx/>
                <a:uFillTx/>
                <a:latin typeface="+mj-lt"/>
                <a:ea typeface="+mj-ea"/>
                <a:cs typeface="+mj-cs"/>
              </a:rPr>
              <a:t>de Pi</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endParaRPr lang="es-AR" smtClean="0"/>
          </a:p>
        </p:txBody>
      </p:sp>
      <p:pic>
        <p:nvPicPr>
          <p:cNvPr id="12291" name="Picture 2"/>
          <p:cNvPicPr>
            <a:picLocks noChangeAspect="1" noChangeArrowheads="1"/>
          </p:cNvPicPr>
          <p:nvPr/>
        </p:nvPicPr>
        <p:blipFill>
          <a:blip r:embed="rId2"/>
          <a:srcRect/>
          <a:stretch>
            <a:fillRect/>
          </a:stretch>
        </p:blipFill>
        <p:spPr bwMode="auto">
          <a:xfrm>
            <a:off x="15875" y="0"/>
            <a:ext cx="9342438" cy="6500813"/>
          </a:xfrm>
          <a:prstGeom prst="rect">
            <a:avLst/>
          </a:prstGeom>
          <a:noFill/>
          <a:ln w="9525">
            <a:noFill/>
            <a:miter lim="800000"/>
            <a:headEnd/>
            <a:tailEnd/>
          </a:ln>
        </p:spPr>
      </p:pic>
      <p:sp>
        <p:nvSpPr>
          <p:cNvPr id="4" name="3 CuadroTexto"/>
          <p:cNvSpPr txBox="1"/>
          <p:nvPr/>
        </p:nvSpPr>
        <p:spPr>
          <a:xfrm>
            <a:off x="7500958" y="-24"/>
            <a:ext cx="1810367" cy="2000548"/>
          </a:xfrm>
          <a:prstGeom prst="rect">
            <a:avLst/>
          </a:prstGeom>
          <a:noFill/>
        </p:spPr>
        <p:txBody>
          <a:bodyPr wrap="none" rtlCol="0">
            <a:spAutoFit/>
          </a:bodyPr>
          <a:lstStyle/>
          <a:p>
            <a:pPr algn="ctr"/>
            <a:r>
              <a:rPr lang="es-ES_tradnl" sz="2000" b="1" dirty="0" smtClean="0">
                <a:solidFill>
                  <a:srgbClr val="5A0EE2"/>
                </a:solidFill>
                <a:latin typeface="Arial" pitchFamily="34" charset="0"/>
                <a:cs typeface="Arial" pitchFamily="34" charset="0"/>
              </a:rPr>
              <a:t>ATP </a:t>
            </a:r>
            <a:r>
              <a:rPr lang="es-ES_tradnl" sz="2000" b="1" dirty="0" err="1" smtClean="0">
                <a:solidFill>
                  <a:srgbClr val="5A0EE2"/>
                </a:solidFill>
                <a:latin typeface="Arial" pitchFamily="34" charset="0"/>
                <a:cs typeface="Arial" pitchFamily="34" charset="0"/>
              </a:rPr>
              <a:t>sintasa</a:t>
            </a:r>
            <a:r>
              <a:rPr lang="es-ES_tradnl" sz="2000" b="1" dirty="0" smtClean="0">
                <a:solidFill>
                  <a:srgbClr val="5A0EE2"/>
                </a:solidFill>
                <a:latin typeface="Arial" pitchFamily="34" charset="0"/>
                <a:cs typeface="Arial" pitchFamily="34" charset="0"/>
              </a:rPr>
              <a:t> </a:t>
            </a:r>
          </a:p>
          <a:p>
            <a:pPr algn="ctr"/>
            <a:r>
              <a:rPr lang="es-ES_tradnl" sz="2000" b="1" dirty="0" smtClean="0">
                <a:solidFill>
                  <a:srgbClr val="5A0EE2"/>
                </a:solidFill>
                <a:latin typeface="Arial" pitchFamily="34" charset="0"/>
                <a:cs typeface="Arial" pitchFamily="34" charset="0"/>
              </a:rPr>
              <a:t>y </a:t>
            </a:r>
          </a:p>
          <a:p>
            <a:pPr algn="ctr"/>
            <a:r>
              <a:rPr lang="es-ES_tradnl" sz="2000" b="1" dirty="0" err="1" smtClean="0">
                <a:solidFill>
                  <a:srgbClr val="5A0EE2"/>
                </a:solidFill>
                <a:latin typeface="Arial" pitchFamily="34" charset="0"/>
                <a:cs typeface="Arial" pitchFamily="34" charset="0"/>
              </a:rPr>
              <a:t>Translocasas</a:t>
            </a:r>
            <a:endParaRPr lang="es-ES_tradnl" sz="2000" b="1" dirty="0" smtClean="0">
              <a:solidFill>
                <a:srgbClr val="5A0EE2"/>
              </a:solidFill>
              <a:latin typeface="Arial" pitchFamily="34" charset="0"/>
              <a:cs typeface="Arial" pitchFamily="34" charset="0"/>
            </a:endParaRPr>
          </a:p>
          <a:p>
            <a:pPr algn="ctr"/>
            <a:endParaRPr lang="es-ES_tradnl" sz="1600" b="1" dirty="0" smtClean="0">
              <a:solidFill>
                <a:schemeClr val="accent6">
                  <a:lumMod val="75000"/>
                </a:schemeClr>
              </a:solidFill>
              <a:latin typeface="Arial" pitchFamily="34" charset="0"/>
              <a:cs typeface="Arial" pitchFamily="34" charset="0"/>
            </a:endParaRPr>
          </a:p>
          <a:p>
            <a:pPr algn="ctr"/>
            <a:r>
              <a:rPr lang="es-ES_tradnl" sz="1600" b="1" dirty="0" smtClean="0">
                <a:solidFill>
                  <a:schemeClr val="accent6">
                    <a:lumMod val="75000"/>
                  </a:schemeClr>
                </a:solidFill>
                <a:latin typeface="Arial" pitchFamily="34" charset="0"/>
                <a:cs typeface="Arial" pitchFamily="34" charset="0"/>
              </a:rPr>
              <a:t>(membrana </a:t>
            </a:r>
          </a:p>
          <a:p>
            <a:pPr algn="ctr"/>
            <a:r>
              <a:rPr lang="es-ES_tradnl" sz="1600" b="1" dirty="0" smtClean="0">
                <a:solidFill>
                  <a:schemeClr val="accent6">
                    <a:lumMod val="75000"/>
                  </a:schemeClr>
                </a:solidFill>
                <a:latin typeface="Arial" pitchFamily="34" charset="0"/>
                <a:cs typeface="Arial" pitchFamily="34" charset="0"/>
              </a:rPr>
              <a:t>mitocondrial</a:t>
            </a:r>
          </a:p>
          <a:p>
            <a:pPr algn="ctr"/>
            <a:r>
              <a:rPr lang="es-ES_tradnl" sz="1600" b="1" dirty="0" smtClean="0">
                <a:solidFill>
                  <a:schemeClr val="accent6">
                    <a:lumMod val="75000"/>
                  </a:schemeClr>
                </a:solidFill>
                <a:latin typeface="Arial" pitchFamily="34" charset="0"/>
                <a:cs typeface="Arial" pitchFamily="34" charset="0"/>
              </a:rPr>
              <a:t>interna)</a:t>
            </a:r>
            <a:endParaRPr lang="es-AR" sz="1600" b="1" dirty="0">
              <a:solidFill>
                <a:schemeClr val="accent6">
                  <a:lumMod val="7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417512" y="357166"/>
            <a:ext cx="8598822" cy="6357982"/>
          </a:xfrm>
          <a:prstGeom prst="rect">
            <a:avLst/>
          </a:prstGeom>
          <a:solidFill>
            <a:schemeClr val="accent4">
              <a:lumMod val="40000"/>
              <a:lumOff val="60000"/>
            </a:schemeClr>
          </a:solidFill>
          <a:ln w="9525">
            <a:noFill/>
            <a:miter lim="800000"/>
            <a:headEnd/>
            <a:tailEnd/>
          </a:ln>
        </p:spPr>
      </p:pic>
      <p:sp>
        <p:nvSpPr>
          <p:cNvPr id="3" name="2 CuadroTexto"/>
          <p:cNvSpPr txBox="1"/>
          <p:nvPr/>
        </p:nvSpPr>
        <p:spPr>
          <a:xfrm>
            <a:off x="5528330" y="3071810"/>
            <a:ext cx="3329950" cy="1015663"/>
          </a:xfrm>
          <a:prstGeom prst="rect">
            <a:avLst/>
          </a:prstGeom>
          <a:noFill/>
        </p:spPr>
        <p:txBody>
          <a:bodyPr wrap="none" rtlCol="0">
            <a:spAutoFit/>
          </a:bodyPr>
          <a:lstStyle/>
          <a:p>
            <a:pPr algn="ctr"/>
            <a:r>
              <a:rPr lang="es-AR" sz="2000" b="1" dirty="0" smtClean="0">
                <a:solidFill>
                  <a:srgbClr val="C00000"/>
                </a:solidFill>
              </a:rPr>
              <a:t>Para simplificar se consideran</a:t>
            </a:r>
          </a:p>
          <a:p>
            <a:pPr algn="ctr"/>
            <a:r>
              <a:rPr lang="es-AR" sz="2000" b="1" dirty="0" smtClean="0">
                <a:solidFill>
                  <a:srgbClr val="C00000"/>
                </a:solidFill>
              </a:rPr>
              <a:t> 3 ATP/NADH</a:t>
            </a:r>
          </a:p>
          <a:p>
            <a:pPr algn="ctr"/>
            <a:r>
              <a:rPr lang="es-AR" sz="2000" b="1" dirty="0" smtClean="0">
                <a:solidFill>
                  <a:srgbClr val="C00000"/>
                </a:solidFill>
              </a:rPr>
              <a:t> 2 ATP/FADH</a:t>
            </a:r>
            <a:r>
              <a:rPr lang="es-AR" sz="2000" b="1" baseline="-25000" dirty="0" smtClean="0">
                <a:solidFill>
                  <a:srgbClr val="C00000"/>
                </a:solidFill>
              </a:rPr>
              <a:t>2</a:t>
            </a:r>
          </a:p>
        </p:txBody>
      </p:sp>
      <p:sp>
        <p:nvSpPr>
          <p:cNvPr id="7" name="6 CuadroTexto"/>
          <p:cNvSpPr txBox="1"/>
          <p:nvPr/>
        </p:nvSpPr>
        <p:spPr>
          <a:xfrm>
            <a:off x="4429124" y="1866888"/>
            <a:ext cx="1000132" cy="369332"/>
          </a:xfrm>
          <a:prstGeom prst="rect">
            <a:avLst/>
          </a:prstGeom>
          <a:noFill/>
        </p:spPr>
        <p:txBody>
          <a:bodyPr wrap="square" rtlCol="0">
            <a:spAutoFit/>
          </a:bodyPr>
          <a:lstStyle/>
          <a:p>
            <a:r>
              <a:rPr lang="es-ES_tradnl" dirty="0" smtClean="0"/>
              <a:t>            </a:t>
            </a:r>
            <a:endParaRPr lang="es-AR" dirty="0"/>
          </a:p>
        </p:txBody>
      </p:sp>
      <p:sp>
        <p:nvSpPr>
          <p:cNvPr id="8" name="7 CuadroTexto"/>
          <p:cNvSpPr txBox="1"/>
          <p:nvPr/>
        </p:nvSpPr>
        <p:spPr>
          <a:xfrm>
            <a:off x="4714876" y="1702346"/>
            <a:ext cx="428628" cy="369332"/>
          </a:xfrm>
          <a:prstGeom prst="rect">
            <a:avLst/>
          </a:prstGeom>
          <a:solidFill>
            <a:schemeClr val="bg1"/>
          </a:solidFill>
        </p:spPr>
        <p:txBody>
          <a:bodyPr wrap="square" rtlCol="0">
            <a:spAutoFit/>
          </a:bodyPr>
          <a:lstStyle/>
          <a:p>
            <a:r>
              <a:rPr lang="es-ES_tradnl" dirty="0" smtClean="0"/>
              <a:t> y</a:t>
            </a:r>
            <a:endParaRPr lang="es-AR" dirty="0"/>
          </a:p>
        </p:txBody>
      </p:sp>
      <p:sp>
        <p:nvSpPr>
          <p:cNvPr id="9" name="8 CuadroTexto"/>
          <p:cNvSpPr txBox="1"/>
          <p:nvPr/>
        </p:nvSpPr>
        <p:spPr>
          <a:xfrm>
            <a:off x="7215206" y="4572008"/>
            <a:ext cx="1785950" cy="2123658"/>
          </a:xfrm>
          <a:prstGeom prst="rect">
            <a:avLst/>
          </a:prstGeom>
          <a:noFill/>
        </p:spPr>
        <p:txBody>
          <a:bodyPr wrap="square" rtlCol="0">
            <a:spAutoFit/>
          </a:bodyPr>
          <a:lstStyle/>
          <a:p>
            <a:pPr algn="ctr"/>
            <a:r>
              <a:rPr lang="es-MX" sz="1200" b="1" i="1" dirty="0" smtClean="0">
                <a:solidFill>
                  <a:srgbClr val="00CC00"/>
                </a:solidFill>
                <a:latin typeface="Comic Sans MS" pitchFamily="66" charset="0"/>
                <a:cs typeface="Arial" pitchFamily="34" charset="0"/>
              </a:rPr>
              <a:t>Recordemos que….</a:t>
            </a:r>
          </a:p>
          <a:p>
            <a:pPr algn="ctr"/>
            <a:endParaRPr lang="es-MX" sz="1200" b="1" dirty="0" smtClean="0">
              <a:solidFill>
                <a:srgbClr val="0000CC"/>
              </a:solidFill>
              <a:latin typeface="Arial" pitchFamily="34" charset="0"/>
              <a:cs typeface="Arial" pitchFamily="34" charset="0"/>
            </a:endParaRPr>
          </a:p>
          <a:p>
            <a:pPr algn="ctr"/>
            <a:r>
              <a:rPr lang="es-MX" sz="1200" b="1" dirty="0" smtClean="0">
                <a:solidFill>
                  <a:srgbClr val="0000CC"/>
                </a:solidFill>
                <a:latin typeface="Arial" pitchFamily="34" charset="0"/>
                <a:cs typeface="Arial" pitchFamily="34" charset="0"/>
              </a:rPr>
              <a:t>Por cada par de electrones transferidos al O</a:t>
            </a:r>
            <a:r>
              <a:rPr lang="es-MX" sz="1200" b="1" baseline="-25000" dirty="0" smtClean="0">
                <a:solidFill>
                  <a:srgbClr val="0000CC"/>
                </a:solidFill>
                <a:latin typeface="Arial" pitchFamily="34" charset="0"/>
                <a:cs typeface="Arial" pitchFamily="34" charset="0"/>
              </a:rPr>
              <a:t>2</a:t>
            </a:r>
            <a:r>
              <a:rPr lang="es-MX" sz="1200" b="1" dirty="0" smtClean="0">
                <a:solidFill>
                  <a:srgbClr val="0000CC"/>
                </a:solidFill>
                <a:latin typeface="Arial" pitchFamily="34" charset="0"/>
                <a:cs typeface="Arial" pitchFamily="34" charset="0"/>
              </a:rPr>
              <a:t>  </a:t>
            </a:r>
            <a:r>
              <a:rPr lang="es-MX" sz="1200" b="1" dirty="0" smtClean="0">
                <a:solidFill>
                  <a:srgbClr val="0000CC"/>
                </a:solidFill>
                <a:latin typeface="Arial" pitchFamily="34" charset="0"/>
                <a:cs typeface="Arial" pitchFamily="34" charset="0"/>
                <a:sym typeface="Wingdings" pitchFamily="2" charset="2"/>
              </a:rPr>
              <a:t> </a:t>
            </a:r>
          </a:p>
          <a:p>
            <a:endParaRPr lang="es-MX" sz="1200" b="1" dirty="0" smtClean="0">
              <a:solidFill>
                <a:srgbClr val="0000CC"/>
              </a:solidFill>
              <a:latin typeface="Arial" pitchFamily="34" charset="0"/>
              <a:cs typeface="Arial" pitchFamily="34" charset="0"/>
              <a:sym typeface="Wingdings" pitchFamily="2" charset="2"/>
            </a:endParaRPr>
          </a:p>
          <a:p>
            <a:pPr>
              <a:buFont typeface="Wingdings" pitchFamily="2" charset="2"/>
              <a:buChar char="Ø"/>
            </a:pPr>
            <a:r>
              <a:rPr lang="es-MX" sz="1200" b="1" dirty="0" smtClean="0">
                <a:solidFill>
                  <a:srgbClr val="FF0000"/>
                </a:solidFill>
                <a:latin typeface="Arial" pitchFamily="34" charset="0"/>
                <a:cs typeface="Arial" pitchFamily="34" charset="0"/>
                <a:sym typeface="Wingdings" pitchFamily="2" charset="2"/>
              </a:rPr>
              <a:t>El complejos I y III bombean 4 H</a:t>
            </a:r>
            <a:r>
              <a:rPr lang="es-MX" sz="1200" b="1" baseline="30000" dirty="0" smtClean="0">
                <a:solidFill>
                  <a:srgbClr val="FF0000"/>
                </a:solidFill>
                <a:latin typeface="Arial" pitchFamily="34" charset="0"/>
                <a:cs typeface="Arial" pitchFamily="34" charset="0"/>
                <a:sym typeface="Wingdings" pitchFamily="2" charset="2"/>
              </a:rPr>
              <a:t>+</a:t>
            </a:r>
            <a:r>
              <a:rPr lang="es-MX" sz="1200" b="1" dirty="0" smtClean="0">
                <a:solidFill>
                  <a:srgbClr val="FF0000"/>
                </a:solidFill>
                <a:latin typeface="Arial" pitchFamily="34" charset="0"/>
                <a:cs typeface="Arial" pitchFamily="34" charset="0"/>
                <a:sym typeface="Wingdings" pitchFamily="2" charset="2"/>
              </a:rPr>
              <a:t> </a:t>
            </a:r>
          </a:p>
          <a:p>
            <a:pPr>
              <a:buFont typeface="Wingdings" pitchFamily="2" charset="2"/>
              <a:buChar char="Ø"/>
            </a:pPr>
            <a:endParaRPr lang="es-MX" sz="1200" b="1" dirty="0" smtClean="0">
              <a:solidFill>
                <a:srgbClr val="FF0000"/>
              </a:solidFill>
              <a:latin typeface="Arial" pitchFamily="34" charset="0"/>
              <a:cs typeface="Arial" pitchFamily="34" charset="0"/>
              <a:sym typeface="Wingdings" pitchFamily="2" charset="2"/>
            </a:endParaRPr>
          </a:p>
          <a:p>
            <a:pPr>
              <a:buFont typeface="Wingdings" pitchFamily="2" charset="2"/>
              <a:buChar char="Ø"/>
            </a:pPr>
            <a:r>
              <a:rPr lang="es-MX" sz="1200" b="1" dirty="0" smtClean="0">
                <a:solidFill>
                  <a:srgbClr val="FF0000"/>
                </a:solidFill>
                <a:latin typeface="Arial" pitchFamily="34" charset="0"/>
                <a:cs typeface="Arial" pitchFamily="34" charset="0"/>
                <a:sym typeface="Wingdings" pitchFamily="2" charset="2"/>
              </a:rPr>
              <a:t>El complejo IV</a:t>
            </a:r>
          </a:p>
          <a:p>
            <a:r>
              <a:rPr lang="es-MX" sz="1200" b="1" dirty="0" smtClean="0">
                <a:solidFill>
                  <a:srgbClr val="FF0000"/>
                </a:solidFill>
                <a:latin typeface="Arial" pitchFamily="34" charset="0"/>
                <a:cs typeface="Arial" pitchFamily="34" charset="0"/>
                <a:sym typeface="Wingdings" pitchFamily="2" charset="2"/>
              </a:rPr>
              <a:t>bombea  2 H</a:t>
            </a:r>
            <a:r>
              <a:rPr lang="es-MX" sz="1200" b="1" baseline="30000" dirty="0" smtClean="0">
                <a:solidFill>
                  <a:srgbClr val="FF0000"/>
                </a:solidFill>
                <a:latin typeface="Arial" pitchFamily="34" charset="0"/>
                <a:cs typeface="Arial" pitchFamily="34" charset="0"/>
                <a:sym typeface="Wingdings" pitchFamily="2" charset="2"/>
              </a:rPr>
              <a:t>+</a:t>
            </a:r>
            <a:endParaRPr lang="es-AR" sz="1200" b="1" dirty="0"/>
          </a:p>
        </p:txBody>
      </p:sp>
      <p:sp>
        <p:nvSpPr>
          <p:cNvPr id="10" name="9 Rectángulo redondeado"/>
          <p:cNvSpPr/>
          <p:nvPr/>
        </p:nvSpPr>
        <p:spPr>
          <a:xfrm>
            <a:off x="500034" y="4500570"/>
            <a:ext cx="8501122" cy="2357454"/>
          </a:xfrm>
          <a:prstGeom prst="round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1" name="10 CuadroTexto"/>
          <p:cNvSpPr txBox="1"/>
          <p:nvPr/>
        </p:nvSpPr>
        <p:spPr>
          <a:xfrm>
            <a:off x="3286116" y="1000108"/>
            <a:ext cx="1000132" cy="369332"/>
          </a:xfrm>
          <a:prstGeom prst="rect">
            <a:avLst/>
          </a:prstGeom>
          <a:solidFill>
            <a:schemeClr val="bg1"/>
          </a:solidFill>
        </p:spPr>
        <p:txBody>
          <a:bodyPr wrap="square" rtlCol="0">
            <a:spAutoFit/>
          </a:bodyPr>
          <a:lstStyle/>
          <a:p>
            <a:r>
              <a:rPr lang="es-ES_tradnl" dirty="0" smtClean="0"/>
              <a:t>            </a:t>
            </a:r>
            <a:endParaRPr lang="es-AR" dirty="0"/>
          </a:p>
        </p:txBody>
      </p:sp>
      <p:sp>
        <p:nvSpPr>
          <p:cNvPr id="12" name="11 Rectángulo redondeado"/>
          <p:cNvSpPr/>
          <p:nvPr/>
        </p:nvSpPr>
        <p:spPr>
          <a:xfrm>
            <a:off x="5500694" y="2857496"/>
            <a:ext cx="3500462" cy="1428760"/>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3" name="12 Cerrar llave"/>
          <p:cNvSpPr/>
          <p:nvPr/>
        </p:nvSpPr>
        <p:spPr>
          <a:xfrm>
            <a:off x="5143504" y="2857496"/>
            <a:ext cx="285750" cy="1500198"/>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43 Conector recto de flecha"/>
          <p:cNvCxnSpPr/>
          <p:nvPr/>
        </p:nvCxnSpPr>
        <p:spPr>
          <a:xfrm rot="5400000">
            <a:off x="1785918" y="3214686"/>
            <a:ext cx="285752"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6082" name="Rectangle 2"/>
          <p:cNvSpPr>
            <a:spLocks noGrp="1" noChangeArrowheads="1"/>
          </p:cNvSpPr>
          <p:nvPr>
            <p:ph type="title"/>
          </p:nvPr>
        </p:nvSpPr>
        <p:spPr>
          <a:xfrm>
            <a:off x="539750" y="333375"/>
            <a:ext cx="82296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dirty="0" smtClean="0">
                <a:solidFill>
                  <a:srgbClr val="C00000"/>
                </a:solidFill>
              </a:rPr>
              <a:t>Relación P/O </a:t>
            </a:r>
            <a:r>
              <a:rPr lang="es-ES" sz="3200" dirty="0" smtClean="0"/>
              <a:t>en </a:t>
            </a:r>
            <a:br>
              <a:rPr lang="es-ES" sz="3200" dirty="0" smtClean="0"/>
            </a:br>
            <a:r>
              <a:rPr lang="es-ES" sz="3200" dirty="0" smtClean="0"/>
              <a:t>Cadena de Transporte Electrónico</a:t>
            </a:r>
          </a:p>
        </p:txBody>
      </p:sp>
      <p:sp>
        <p:nvSpPr>
          <p:cNvPr id="46083" name="Rectangle 3"/>
          <p:cNvSpPr>
            <a:spLocks noGrp="1" noChangeArrowheads="1"/>
          </p:cNvSpPr>
          <p:nvPr>
            <p:ph idx="1"/>
          </p:nvPr>
        </p:nvSpPr>
        <p:spPr>
          <a:xfrm>
            <a:off x="500034" y="2428868"/>
            <a:ext cx="4143404" cy="1071570"/>
          </a:xfrm>
          <a:solidFill>
            <a:schemeClr val="bg1"/>
          </a:solidFill>
          <a:ln w="12700">
            <a:solidFill>
              <a:srgbClr val="C00000"/>
            </a:solidFill>
          </a:ln>
        </p:spPr>
        <p:txBody>
          <a:bodyPr>
            <a:normAutofit fontScale="25000" lnSpcReduction="20000"/>
          </a:bodyPr>
          <a:lstStyle/>
          <a:p>
            <a:pPr algn="ctr" eaLnBrk="1" hangingPunct="1">
              <a:lnSpc>
                <a:spcPct val="80000"/>
              </a:lnSpc>
              <a:buNone/>
            </a:pPr>
            <a:r>
              <a:rPr lang="es-ES" sz="8000" b="1" dirty="0" smtClean="0">
                <a:latin typeface="Arial" pitchFamily="34" charset="0"/>
                <a:cs typeface="Arial" pitchFamily="34" charset="0"/>
              </a:rPr>
              <a:t>Sustrato  oxidable  +   </a:t>
            </a:r>
          </a:p>
          <a:p>
            <a:pPr algn="ctr" eaLnBrk="1" hangingPunct="1">
              <a:lnSpc>
                <a:spcPct val="80000"/>
              </a:lnSpc>
              <a:buNone/>
            </a:pPr>
            <a:r>
              <a:rPr lang="es-ES" sz="8000" b="1" dirty="0" smtClean="0">
                <a:latin typeface="Arial" pitchFamily="34" charset="0"/>
                <a:cs typeface="Arial" pitchFamily="34" charset="0"/>
              </a:rPr>
              <a:t>Deshidrogenasa NAD </a:t>
            </a:r>
            <a:r>
              <a:rPr lang="es-ES" sz="8000" b="1" dirty="0" err="1" smtClean="0">
                <a:latin typeface="Arial" pitchFamily="34" charset="0"/>
                <a:cs typeface="Arial" pitchFamily="34" charset="0"/>
              </a:rPr>
              <a:t>dep</a:t>
            </a:r>
            <a:r>
              <a:rPr lang="es-ES" sz="8000" b="1" dirty="0" smtClean="0">
                <a:latin typeface="Arial" pitchFamily="34" charset="0"/>
                <a:cs typeface="Arial" pitchFamily="34" charset="0"/>
              </a:rPr>
              <a:t>. </a:t>
            </a:r>
          </a:p>
          <a:p>
            <a:pPr eaLnBrk="1" hangingPunct="1">
              <a:lnSpc>
                <a:spcPct val="80000"/>
              </a:lnSpc>
            </a:pPr>
            <a:endParaRPr lang="es-ES" sz="8000" b="1" dirty="0">
              <a:latin typeface="Arial" pitchFamily="34" charset="0"/>
              <a:cs typeface="Arial" pitchFamily="34" charset="0"/>
            </a:endParaRPr>
          </a:p>
          <a:p>
            <a:pPr eaLnBrk="1" hangingPunct="1">
              <a:lnSpc>
                <a:spcPct val="80000"/>
              </a:lnSpc>
              <a:buNone/>
            </a:pPr>
            <a:r>
              <a:rPr lang="es-ES" sz="8000" b="1" dirty="0" smtClean="0">
                <a:latin typeface="Arial" pitchFamily="34" charset="0"/>
                <a:cs typeface="Arial" pitchFamily="34" charset="0"/>
              </a:rPr>
              <a:t>		NADH+H</a:t>
            </a:r>
            <a:r>
              <a:rPr lang="es-ES" sz="8000" b="1" baseline="30000" dirty="0" smtClean="0">
                <a:latin typeface="Arial" pitchFamily="34" charset="0"/>
                <a:cs typeface="Arial" pitchFamily="34" charset="0"/>
              </a:rPr>
              <a:t>+</a:t>
            </a:r>
          </a:p>
          <a:p>
            <a:pPr eaLnBrk="1" hangingPunct="1">
              <a:lnSpc>
                <a:spcPct val="80000"/>
              </a:lnSpc>
              <a:buFontTx/>
              <a:buNone/>
            </a:pPr>
            <a:r>
              <a:rPr lang="es-ES" sz="6000" dirty="0" smtClean="0"/>
              <a:t>     </a:t>
            </a:r>
            <a:endParaRPr lang="es-ES" sz="6000" baseline="30000" dirty="0" smtClean="0"/>
          </a:p>
          <a:p>
            <a:pPr eaLnBrk="1" hangingPunct="1">
              <a:lnSpc>
                <a:spcPct val="80000"/>
              </a:lnSpc>
              <a:buFontTx/>
              <a:buNone/>
            </a:pPr>
            <a:endParaRPr lang="es-ES" sz="2800" dirty="0" smtClean="0"/>
          </a:p>
        </p:txBody>
      </p:sp>
      <p:sp>
        <p:nvSpPr>
          <p:cNvPr id="46084" name="Line 4"/>
          <p:cNvSpPr>
            <a:spLocks noChangeShapeType="1"/>
          </p:cNvSpPr>
          <p:nvPr/>
        </p:nvSpPr>
        <p:spPr bwMode="auto">
          <a:xfrm>
            <a:off x="1785918" y="3571876"/>
            <a:ext cx="0" cy="1079500"/>
          </a:xfrm>
          <a:prstGeom prst="line">
            <a:avLst/>
          </a:prstGeom>
          <a:noFill/>
          <a:ln w="44450">
            <a:solidFill>
              <a:schemeClr val="tx1"/>
            </a:solidFill>
            <a:round/>
            <a:headEnd/>
            <a:tailEnd type="triangle" w="med" len="med"/>
          </a:ln>
        </p:spPr>
        <p:txBody>
          <a:bodyPr/>
          <a:lstStyle/>
          <a:p>
            <a:endParaRPr lang="es-ES"/>
          </a:p>
        </p:txBody>
      </p:sp>
      <p:sp>
        <p:nvSpPr>
          <p:cNvPr id="46086" name="Text Box 6"/>
          <p:cNvSpPr txBox="1">
            <a:spLocks noChangeArrowheads="1"/>
          </p:cNvSpPr>
          <p:nvPr/>
        </p:nvSpPr>
        <p:spPr bwMode="auto">
          <a:xfrm>
            <a:off x="1116013" y="4714884"/>
            <a:ext cx="1511300" cy="830997"/>
          </a:xfrm>
          <a:prstGeom prst="rect">
            <a:avLst/>
          </a:prstGeom>
          <a:solidFill>
            <a:schemeClr val="bg1"/>
          </a:solidFill>
          <a:ln w="9525">
            <a:solidFill>
              <a:schemeClr val="accent2"/>
            </a:solidFill>
            <a:miter lim="800000"/>
            <a:headEnd/>
            <a:tailEnd/>
          </a:ln>
        </p:spPr>
        <p:txBody>
          <a:bodyPr>
            <a:spAutoFit/>
          </a:bodyPr>
          <a:lstStyle/>
          <a:p>
            <a:pPr algn="ctr"/>
            <a:r>
              <a:rPr lang="es-ES" sz="2400" b="1" dirty="0" smtClean="0">
                <a:solidFill>
                  <a:srgbClr val="C00000"/>
                </a:solidFill>
              </a:rPr>
              <a:t>P/O </a:t>
            </a:r>
            <a:r>
              <a:rPr lang="es-ES" sz="2400" b="1" dirty="0">
                <a:solidFill>
                  <a:srgbClr val="C00000"/>
                </a:solidFill>
              </a:rPr>
              <a:t>= </a:t>
            </a:r>
            <a:r>
              <a:rPr lang="es-ES" sz="2400" b="1" dirty="0" smtClean="0">
                <a:solidFill>
                  <a:srgbClr val="C00000"/>
                </a:solidFill>
              </a:rPr>
              <a:t>3/1                  (2,5/1)</a:t>
            </a:r>
            <a:endParaRPr lang="es-ES" dirty="0">
              <a:solidFill>
                <a:srgbClr val="C00000"/>
              </a:solidFill>
            </a:endParaRPr>
          </a:p>
        </p:txBody>
      </p:sp>
      <p:sp>
        <p:nvSpPr>
          <p:cNvPr id="46095" name="Text Box 20"/>
          <p:cNvSpPr txBox="1">
            <a:spLocks noChangeArrowheads="1"/>
          </p:cNvSpPr>
          <p:nvPr/>
        </p:nvSpPr>
        <p:spPr bwMode="auto">
          <a:xfrm>
            <a:off x="1979613" y="3727459"/>
            <a:ext cx="576262" cy="369332"/>
          </a:xfrm>
          <a:prstGeom prst="rect">
            <a:avLst/>
          </a:prstGeom>
          <a:noFill/>
          <a:ln w="9525">
            <a:noFill/>
            <a:miter lim="800000"/>
            <a:headEnd/>
            <a:tailEnd/>
          </a:ln>
        </p:spPr>
        <p:txBody>
          <a:bodyPr>
            <a:spAutoFit/>
          </a:bodyPr>
          <a:lstStyle/>
          <a:p>
            <a:r>
              <a:rPr lang="es-ES" b="1" dirty="0">
                <a:solidFill>
                  <a:srgbClr val="F42B0A"/>
                </a:solidFill>
              </a:rPr>
              <a:t>e</a:t>
            </a:r>
            <a:r>
              <a:rPr lang="es-ES" b="1" baseline="30000" dirty="0">
                <a:solidFill>
                  <a:srgbClr val="F42B0A"/>
                </a:solidFill>
              </a:rPr>
              <a:t>- </a:t>
            </a:r>
            <a:r>
              <a:rPr lang="es-ES" b="1" dirty="0" smtClean="0">
                <a:solidFill>
                  <a:srgbClr val="F42B0A"/>
                </a:solidFill>
              </a:rPr>
              <a:t>e</a:t>
            </a:r>
            <a:r>
              <a:rPr lang="es-ES" b="1" baseline="30000" dirty="0" smtClean="0">
                <a:solidFill>
                  <a:srgbClr val="F42B0A"/>
                </a:solidFill>
              </a:rPr>
              <a:t>-</a:t>
            </a:r>
            <a:endParaRPr lang="es-ES" dirty="0"/>
          </a:p>
        </p:txBody>
      </p:sp>
      <p:sp>
        <p:nvSpPr>
          <p:cNvPr id="38" name="37 CuadroTexto"/>
          <p:cNvSpPr txBox="1"/>
          <p:nvPr/>
        </p:nvSpPr>
        <p:spPr>
          <a:xfrm>
            <a:off x="1500166" y="1571612"/>
            <a:ext cx="5929828" cy="707886"/>
          </a:xfrm>
          <a:prstGeom prst="rect">
            <a:avLst/>
          </a:prstGeom>
          <a:noFill/>
        </p:spPr>
        <p:txBody>
          <a:bodyPr wrap="none" rtlCol="0">
            <a:spAutoFit/>
          </a:bodyPr>
          <a:lstStyle/>
          <a:p>
            <a:r>
              <a:rPr lang="es-ES_tradnl" sz="2000" b="1" dirty="0" smtClean="0">
                <a:solidFill>
                  <a:srgbClr val="5A0EE2"/>
                </a:solidFill>
                <a:latin typeface="Arial" pitchFamily="34" charset="0"/>
                <a:cs typeface="Arial" pitchFamily="34" charset="0"/>
              </a:rPr>
              <a:t>Experimento: Mitocondrias + Sustrato oxidable</a:t>
            </a:r>
          </a:p>
          <a:p>
            <a:r>
              <a:rPr lang="es-ES_tradnl" sz="2000" b="1" dirty="0" smtClean="0">
                <a:solidFill>
                  <a:srgbClr val="5A0EE2"/>
                </a:solidFill>
                <a:latin typeface="Arial" pitchFamily="34" charset="0"/>
                <a:cs typeface="Arial" pitchFamily="34" charset="0"/>
              </a:rPr>
              <a:t>		Consumo de Pi y O2  </a:t>
            </a:r>
            <a:endParaRPr lang="es-AR" sz="2000" b="1" dirty="0">
              <a:solidFill>
                <a:srgbClr val="5A0EE2"/>
              </a:solidFill>
              <a:latin typeface="Arial" pitchFamily="34" charset="0"/>
              <a:cs typeface="Arial" pitchFamily="34" charset="0"/>
            </a:endParaRPr>
          </a:p>
        </p:txBody>
      </p:sp>
      <p:sp>
        <p:nvSpPr>
          <p:cNvPr id="39" name="38 CuadroTexto"/>
          <p:cNvSpPr txBox="1"/>
          <p:nvPr/>
        </p:nvSpPr>
        <p:spPr>
          <a:xfrm>
            <a:off x="2857488" y="5657695"/>
            <a:ext cx="3484287" cy="1200329"/>
          </a:xfrm>
          <a:prstGeom prst="rect">
            <a:avLst/>
          </a:prstGeom>
          <a:noFill/>
          <a:ln w="38100">
            <a:solidFill>
              <a:srgbClr val="C00000"/>
            </a:solidFill>
          </a:ln>
        </p:spPr>
        <p:txBody>
          <a:bodyPr wrap="none" rtlCol="0">
            <a:spAutoFit/>
          </a:bodyPr>
          <a:lstStyle/>
          <a:p>
            <a:pPr algn="ctr"/>
            <a:r>
              <a:rPr lang="es-ES_tradnl" sz="2400" b="1" dirty="0" smtClean="0">
                <a:solidFill>
                  <a:srgbClr val="C00000"/>
                </a:solidFill>
              </a:rPr>
              <a:t>P/O: Relación entre</a:t>
            </a:r>
          </a:p>
          <a:p>
            <a:pPr algn="ctr"/>
            <a:r>
              <a:rPr lang="es-ES_tradnl" sz="2400" b="1" dirty="0" smtClean="0">
                <a:solidFill>
                  <a:srgbClr val="C00000"/>
                </a:solidFill>
              </a:rPr>
              <a:t>moléculas de P y </a:t>
            </a:r>
          </a:p>
          <a:p>
            <a:pPr algn="ctr"/>
            <a:r>
              <a:rPr lang="es-ES_tradnl" sz="2400" b="1" dirty="0" smtClean="0">
                <a:solidFill>
                  <a:srgbClr val="C00000"/>
                </a:solidFill>
              </a:rPr>
              <a:t>átomos de O</a:t>
            </a:r>
            <a:r>
              <a:rPr lang="es-ES_tradnl" sz="2400" b="1" baseline="-25000" dirty="0" smtClean="0">
                <a:solidFill>
                  <a:srgbClr val="C00000"/>
                </a:solidFill>
              </a:rPr>
              <a:t>2 </a:t>
            </a:r>
            <a:r>
              <a:rPr lang="es-ES_tradnl" sz="2400" b="1" dirty="0" smtClean="0">
                <a:solidFill>
                  <a:srgbClr val="C00000"/>
                </a:solidFill>
              </a:rPr>
              <a:t>consumidos</a:t>
            </a:r>
            <a:endParaRPr lang="es-AR" sz="2400" b="1" dirty="0">
              <a:solidFill>
                <a:srgbClr val="C00000"/>
              </a:solidFill>
            </a:endParaRPr>
          </a:p>
        </p:txBody>
      </p:sp>
      <p:sp>
        <p:nvSpPr>
          <p:cNvPr id="42" name="Rectangle 4"/>
          <p:cNvSpPr>
            <a:spLocks noChangeArrowheads="1"/>
          </p:cNvSpPr>
          <p:nvPr/>
        </p:nvSpPr>
        <p:spPr bwMode="auto">
          <a:xfrm>
            <a:off x="5000628" y="2424110"/>
            <a:ext cx="3571900" cy="1147766"/>
          </a:xfrm>
          <a:prstGeom prst="rect">
            <a:avLst/>
          </a:prstGeom>
          <a:solidFill>
            <a:schemeClr val="bg1"/>
          </a:solidFill>
          <a:ln w="9525">
            <a:solidFill>
              <a:schemeClr val="accent2"/>
            </a:solidFill>
            <a:miter lim="800000"/>
            <a:headEnd/>
            <a:tailEnd/>
          </a:ln>
        </p:spPr>
        <p:txBody>
          <a:bodyPr/>
          <a:lstStyle/>
          <a:p>
            <a:pPr algn="ctr">
              <a:lnSpc>
                <a:spcPct val="80000"/>
              </a:lnSpc>
            </a:pPr>
            <a:r>
              <a:rPr lang="es-ES" sz="2000" b="1" dirty="0" smtClean="0">
                <a:latin typeface="Arial" pitchFamily="34" charset="0"/>
                <a:cs typeface="Arial" pitchFamily="34" charset="0"/>
              </a:rPr>
              <a:t>Sustrato  oxidable  +   </a:t>
            </a:r>
          </a:p>
          <a:p>
            <a:pPr algn="ctr">
              <a:lnSpc>
                <a:spcPct val="80000"/>
              </a:lnSpc>
            </a:pPr>
            <a:r>
              <a:rPr lang="es-ES" sz="2000" b="1" dirty="0" smtClean="0">
                <a:latin typeface="Arial" pitchFamily="34" charset="0"/>
                <a:cs typeface="Arial" pitchFamily="34" charset="0"/>
              </a:rPr>
              <a:t>Deshidrogenasa FAD </a:t>
            </a:r>
            <a:r>
              <a:rPr lang="es-ES" sz="2000" b="1" dirty="0" err="1" smtClean="0">
                <a:latin typeface="Arial" pitchFamily="34" charset="0"/>
                <a:cs typeface="Arial" pitchFamily="34" charset="0"/>
              </a:rPr>
              <a:t>dep</a:t>
            </a:r>
            <a:r>
              <a:rPr lang="es-ES" sz="2000" b="1" dirty="0" smtClean="0">
                <a:latin typeface="Arial" pitchFamily="34" charset="0"/>
                <a:cs typeface="Arial" pitchFamily="34" charset="0"/>
              </a:rPr>
              <a:t>. </a:t>
            </a:r>
          </a:p>
          <a:p>
            <a:pPr>
              <a:lnSpc>
                <a:spcPct val="80000"/>
              </a:lnSpc>
            </a:pPr>
            <a:r>
              <a:rPr lang="es-ES" sz="2000" b="1" dirty="0" smtClean="0">
                <a:latin typeface="Arial" pitchFamily="34" charset="0"/>
                <a:cs typeface="Arial" pitchFamily="34" charset="0"/>
              </a:rPr>
              <a:t>	</a:t>
            </a:r>
          </a:p>
          <a:p>
            <a:pPr>
              <a:lnSpc>
                <a:spcPct val="80000"/>
              </a:lnSpc>
            </a:pPr>
            <a:r>
              <a:rPr lang="es-ES" sz="2000" b="1" dirty="0" smtClean="0">
                <a:latin typeface="Arial" pitchFamily="34" charset="0"/>
                <a:cs typeface="Arial" pitchFamily="34" charset="0"/>
              </a:rPr>
              <a:t>                FADH2</a:t>
            </a:r>
          </a:p>
          <a:p>
            <a:pPr marL="342900" indent="-342900">
              <a:spcBef>
                <a:spcPct val="20000"/>
              </a:spcBef>
            </a:pPr>
            <a:r>
              <a:rPr lang="es-ES" sz="2800" baseline="30000" dirty="0"/>
              <a:t>	</a:t>
            </a:r>
          </a:p>
          <a:p>
            <a:pPr marL="342900" indent="-342900">
              <a:spcBef>
                <a:spcPct val="20000"/>
              </a:spcBef>
            </a:pPr>
            <a:endParaRPr lang="es-ES" sz="2800" baseline="30000" dirty="0"/>
          </a:p>
          <a:p>
            <a:pPr marL="342900" indent="-342900">
              <a:spcBef>
                <a:spcPct val="20000"/>
              </a:spcBef>
            </a:pPr>
            <a:endParaRPr lang="es-ES" sz="2800" dirty="0"/>
          </a:p>
        </p:txBody>
      </p:sp>
      <p:sp>
        <p:nvSpPr>
          <p:cNvPr id="45" name="Line 4"/>
          <p:cNvSpPr>
            <a:spLocks noChangeShapeType="1"/>
          </p:cNvSpPr>
          <p:nvPr/>
        </p:nvSpPr>
        <p:spPr bwMode="auto">
          <a:xfrm>
            <a:off x="6643702" y="3571876"/>
            <a:ext cx="0" cy="1079500"/>
          </a:xfrm>
          <a:prstGeom prst="line">
            <a:avLst/>
          </a:prstGeom>
          <a:noFill/>
          <a:ln w="44450">
            <a:solidFill>
              <a:schemeClr val="tx1"/>
            </a:solidFill>
            <a:round/>
            <a:headEnd/>
            <a:tailEnd type="triangle" w="med" len="med"/>
          </a:ln>
        </p:spPr>
        <p:txBody>
          <a:bodyPr/>
          <a:lstStyle/>
          <a:p>
            <a:endParaRPr lang="es-ES"/>
          </a:p>
        </p:txBody>
      </p:sp>
      <p:sp>
        <p:nvSpPr>
          <p:cNvPr id="46" name="Text Box 20"/>
          <p:cNvSpPr txBox="1">
            <a:spLocks noChangeArrowheads="1"/>
          </p:cNvSpPr>
          <p:nvPr/>
        </p:nvSpPr>
        <p:spPr bwMode="auto">
          <a:xfrm>
            <a:off x="6929454" y="3786190"/>
            <a:ext cx="576262" cy="369332"/>
          </a:xfrm>
          <a:prstGeom prst="rect">
            <a:avLst/>
          </a:prstGeom>
          <a:noFill/>
          <a:ln w="9525">
            <a:noFill/>
            <a:miter lim="800000"/>
            <a:headEnd/>
            <a:tailEnd/>
          </a:ln>
        </p:spPr>
        <p:txBody>
          <a:bodyPr>
            <a:spAutoFit/>
          </a:bodyPr>
          <a:lstStyle/>
          <a:p>
            <a:r>
              <a:rPr lang="es-ES" b="1" dirty="0">
                <a:solidFill>
                  <a:srgbClr val="F42B0A"/>
                </a:solidFill>
              </a:rPr>
              <a:t>e</a:t>
            </a:r>
            <a:r>
              <a:rPr lang="es-ES" b="1" baseline="30000" dirty="0">
                <a:solidFill>
                  <a:srgbClr val="F42B0A"/>
                </a:solidFill>
              </a:rPr>
              <a:t>- </a:t>
            </a:r>
            <a:r>
              <a:rPr lang="es-ES" b="1" dirty="0">
                <a:solidFill>
                  <a:srgbClr val="F42B0A"/>
                </a:solidFill>
              </a:rPr>
              <a:t>e</a:t>
            </a:r>
            <a:r>
              <a:rPr lang="es-ES" b="1" baseline="30000" dirty="0">
                <a:solidFill>
                  <a:srgbClr val="F42B0A"/>
                </a:solidFill>
              </a:rPr>
              <a:t>-</a:t>
            </a:r>
            <a:r>
              <a:rPr lang="es-ES" b="1" dirty="0">
                <a:solidFill>
                  <a:srgbClr val="F42B0A"/>
                </a:solidFill>
              </a:rPr>
              <a:t> </a:t>
            </a:r>
            <a:endParaRPr lang="es-ES" dirty="0"/>
          </a:p>
        </p:txBody>
      </p:sp>
      <p:sp>
        <p:nvSpPr>
          <p:cNvPr id="47" name="Text Box 6"/>
          <p:cNvSpPr txBox="1">
            <a:spLocks noChangeArrowheads="1"/>
          </p:cNvSpPr>
          <p:nvPr/>
        </p:nvSpPr>
        <p:spPr bwMode="auto">
          <a:xfrm>
            <a:off x="5989658" y="4643446"/>
            <a:ext cx="1511300" cy="830997"/>
          </a:xfrm>
          <a:prstGeom prst="rect">
            <a:avLst/>
          </a:prstGeom>
          <a:solidFill>
            <a:schemeClr val="bg1"/>
          </a:solidFill>
          <a:ln w="9525">
            <a:solidFill>
              <a:schemeClr val="accent2"/>
            </a:solidFill>
            <a:miter lim="800000"/>
            <a:headEnd/>
            <a:tailEnd/>
          </a:ln>
        </p:spPr>
        <p:txBody>
          <a:bodyPr>
            <a:spAutoFit/>
          </a:bodyPr>
          <a:lstStyle/>
          <a:p>
            <a:pPr algn="ctr"/>
            <a:r>
              <a:rPr lang="es-ES" sz="2400" b="1" dirty="0">
                <a:solidFill>
                  <a:srgbClr val="C00000"/>
                </a:solidFill>
              </a:rPr>
              <a:t>P/O = </a:t>
            </a:r>
            <a:r>
              <a:rPr lang="es-ES" sz="2400" b="1" dirty="0" smtClean="0">
                <a:solidFill>
                  <a:srgbClr val="C00000"/>
                </a:solidFill>
              </a:rPr>
              <a:t>2 /1</a:t>
            </a:r>
          </a:p>
          <a:p>
            <a:pPr algn="ctr"/>
            <a:r>
              <a:rPr lang="es-ES" sz="2400" b="1" dirty="0" smtClean="0">
                <a:solidFill>
                  <a:srgbClr val="C00000"/>
                </a:solidFill>
              </a:rPr>
              <a:t>(1,5/1)</a:t>
            </a:r>
            <a:endParaRPr lang="es-ES" dirty="0">
              <a:solidFill>
                <a:srgbClr val="C00000"/>
              </a:solidFill>
            </a:endParaRPr>
          </a:p>
        </p:txBody>
      </p:sp>
      <p:sp>
        <p:nvSpPr>
          <p:cNvPr id="48" name="47 CuadroTexto"/>
          <p:cNvSpPr txBox="1"/>
          <p:nvPr/>
        </p:nvSpPr>
        <p:spPr>
          <a:xfrm>
            <a:off x="285720" y="2214554"/>
            <a:ext cx="4429156" cy="3416320"/>
          </a:xfrm>
          <a:prstGeom prst="rect">
            <a:avLst/>
          </a:prstGeom>
          <a:solidFill>
            <a:schemeClr val="bg1"/>
          </a:solidFill>
        </p:spPr>
        <p:txBody>
          <a:bodyPr wrap="square" rtlCol="0">
            <a:spAutoFit/>
          </a:bodyPr>
          <a:lstStyle/>
          <a:p>
            <a:r>
              <a:rPr lang="es-ES_tradnl" dirty="0" smtClean="0"/>
              <a:t>                                                   </a:t>
            </a:r>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r>
              <a:rPr lang="es-ES_tradnl" dirty="0" smtClean="0"/>
              <a:t> </a:t>
            </a:r>
          </a:p>
          <a:p>
            <a:endParaRPr lang="es-ES_tradnl" dirty="0"/>
          </a:p>
          <a:p>
            <a:endParaRPr lang="es-ES_tradnl" dirty="0" smtClean="0"/>
          </a:p>
          <a:p>
            <a:r>
              <a:rPr lang="es-ES_tradnl" dirty="0" smtClean="0"/>
              <a:t>                                                         </a:t>
            </a:r>
          </a:p>
        </p:txBody>
      </p:sp>
      <p:sp>
        <p:nvSpPr>
          <p:cNvPr id="49" name="48 CuadroTexto"/>
          <p:cNvSpPr txBox="1"/>
          <p:nvPr/>
        </p:nvSpPr>
        <p:spPr>
          <a:xfrm>
            <a:off x="4796159" y="2428868"/>
            <a:ext cx="3919245" cy="3139321"/>
          </a:xfrm>
          <a:prstGeom prst="rect">
            <a:avLst/>
          </a:prstGeom>
          <a:solidFill>
            <a:schemeClr val="bg1"/>
          </a:solidFill>
        </p:spPr>
        <p:txBody>
          <a:bodyPr wrap="square" rtlCol="0">
            <a:spAutoFit/>
          </a:bodyPr>
          <a:lstStyle/>
          <a:p>
            <a:r>
              <a:rPr lang="es-ES_tradnl" dirty="0" smtClean="0"/>
              <a:t>                                                                            </a:t>
            </a:r>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endParaRPr lang="es-ES_tradnl" dirty="0" smtClean="0"/>
          </a:p>
          <a:p>
            <a:endParaRPr lang="es-ES_tradnl" dirty="0"/>
          </a:p>
          <a:p>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48"/>
                                        </p:tgtEl>
                                      </p:cBhvr>
                                    </p:animEffect>
                                    <p:set>
                                      <p:cBhvr>
                                        <p:cTn id="7" dur="1" fill="hold">
                                          <p:stCondLst>
                                            <p:cond delay="499"/>
                                          </p:stCondLst>
                                        </p:cTn>
                                        <p:tgtEl>
                                          <p:spTgt spid="4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49"/>
                                        </p:tgtEl>
                                      </p:cBhvr>
                                    </p:animEffect>
                                    <p:set>
                                      <p:cBhvr>
                                        <p:cTn id="12"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 y="357166"/>
            <a:ext cx="9144000" cy="5940088"/>
          </a:xfrm>
          <a:prstGeom prst="rect">
            <a:avLst/>
          </a:prstGeom>
          <a:solidFill>
            <a:schemeClr val="bg1"/>
          </a:solidFill>
        </p:spPr>
        <p:txBody>
          <a:bodyPr>
            <a:spAutoFit/>
          </a:bodyPr>
          <a:lstStyle/>
          <a:p>
            <a:pPr fontAlgn="auto">
              <a:spcBef>
                <a:spcPts val="0"/>
              </a:spcBef>
              <a:spcAft>
                <a:spcPts val="0"/>
              </a:spcAft>
              <a:defRPr/>
            </a:pPr>
            <a:r>
              <a:rPr lang="es-MX" sz="2800" b="1" u="sng" dirty="0" smtClean="0">
                <a:solidFill>
                  <a:srgbClr val="C00000"/>
                </a:solidFill>
                <a:latin typeface="Arial" pitchFamily="34" charset="0"/>
                <a:cs typeface="Arial" pitchFamily="34" charset="0"/>
              </a:rPr>
              <a:t>Control </a:t>
            </a:r>
            <a:r>
              <a:rPr lang="es-MX" sz="2800" b="1" u="sng" dirty="0">
                <a:solidFill>
                  <a:srgbClr val="C00000"/>
                </a:solidFill>
                <a:latin typeface="Arial" pitchFamily="34" charset="0"/>
                <a:cs typeface="Arial" pitchFamily="34" charset="0"/>
              </a:rPr>
              <a:t>respiratorio por el </a:t>
            </a:r>
            <a:r>
              <a:rPr lang="es-MX" sz="2800" b="1" u="sng" dirty="0" smtClean="0">
                <a:solidFill>
                  <a:srgbClr val="C00000"/>
                </a:solidFill>
                <a:latin typeface="Arial" pitchFamily="34" charset="0"/>
                <a:cs typeface="Arial" pitchFamily="34" charset="0"/>
              </a:rPr>
              <a:t>aceptor</a:t>
            </a:r>
            <a:endParaRPr lang="es-MX" sz="2800" b="1" dirty="0">
              <a:solidFill>
                <a:srgbClr val="C00000"/>
              </a:solidFill>
              <a:latin typeface="Arial" pitchFamily="34" charset="0"/>
              <a:cs typeface="Arial" pitchFamily="34" charset="0"/>
            </a:endParaRPr>
          </a:p>
          <a:p>
            <a:pPr fontAlgn="auto">
              <a:spcBef>
                <a:spcPts val="0"/>
              </a:spcBef>
              <a:spcAft>
                <a:spcPts val="0"/>
              </a:spcAft>
              <a:defRPr/>
            </a:pPr>
            <a:endParaRPr lang="es-MX" sz="2000" b="1" dirty="0">
              <a:solidFill>
                <a:prstClr val="black"/>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r>
              <a:rPr lang="es-MX" sz="2400" b="1" dirty="0">
                <a:solidFill>
                  <a:srgbClr val="C00000"/>
                </a:solidFill>
                <a:latin typeface="Arial" pitchFamily="34" charset="0"/>
                <a:cs typeface="Arial" pitchFamily="34" charset="0"/>
              </a:rPr>
              <a:t>Las mitocondrias solo pueden oxidar al NADH y al FADH cuando hay una concentración suficiente de ADP  y </a:t>
            </a:r>
            <a:r>
              <a:rPr lang="es-MX" sz="2400" b="1" dirty="0" smtClean="0">
                <a:solidFill>
                  <a:srgbClr val="C00000"/>
                </a:solidFill>
                <a:latin typeface="Arial" pitchFamily="34" charset="0"/>
                <a:cs typeface="Arial" pitchFamily="34" charset="0"/>
              </a:rPr>
              <a:t>Pi</a:t>
            </a:r>
            <a:endParaRPr lang="es-MX" sz="2400" b="1" dirty="0">
              <a:solidFill>
                <a:srgbClr val="C00000"/>
              </a:solidFill>
              <a:latin typeface="Arial" pitchFamily="34" charset="0"/>
              <a:cs typeface="Arial" pitchFamily="34" charset="0"/>
            </a:endParaRPr>
          </a:p>
          <a:p>
            <a:pPr fontAlgn="auto">
              <a:spcBef>
                <a:spcPts val="0"/>
              </a:spcBef>
              <a:spcAft>
                <a:spcPts val="0"/>
              </a:spcAft>
              <a:defRPr/>
            </a:pPr>
            <a:endParaRPr lang="es-MX" sz="2000" b="1" dirty="0">
              <a:solidFill>
                <a:prstClr val="black"/>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r>
              <a:rPr lang="es-MX" sz="2400" b="1" dirty="0">
                <a:solidFill>
                  <a:srgbClr val="C00000"/>
                </a:solidFill>
                <a:latin typeface="Arial" pitchFamily="34" charset="0"/>
                <a:cs typeface="Arial" pitchFamily="34" charset="0"/>
              </a:rPr>
              <a:t>Cuando todo el ADP se transformó en ATP, disminuye el consumo de </a:t>
            </a:r>
            <a:r>
              <a:rPr lang="es-MX" sz="2400" b="1" dirty="0" smtClean="0">
                <a:solidFill>
                  <a:srgbClr val="C00000"/>
                </a:solidFill>
                <a:latin typeface="Arial" pitchFamily="34" charset="0"/>
                <a:cs typeface="Arial" pitchFamily="34" charset="0"/>
              </a:rPr>
              <a:t>oxígeno</a:t>
            </a: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a:buFont typeface="Arial" pitchFamily="34" charset="0"/>
              <a:buChar char="•"/>
              <a:defRPr/>
            </a:pPr>
            <a:r>
              <a:rPr lang="es-MX" sz="2400" b="1" dirty="0" smtClean="0">
                <a:solidFill>
                  <a:srgbClr val="C00000"/>
                </a:solidFill>
                <a:latin typeface="Arial" pitchFamily="34" charset="0"/>
                <a:cs typeface="Arial" pitchFamily="34" charset="0"/>
              </a:rPr>
              <a:t>Cuando aumenta el ADP, el consumo de oxígeno aumenta</a:t>
            </a: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fontAlgn="auto">
              <a:spcBef>
                <a:spcPts val="0"/>
              </a:spcBef>
              <a:spcAft>
                <a:spcPts val="0"/>
              </a:spcAft>
              <a:buFont typeface="Arial" pitchFamily="34" charset="0"/>
              <a:buChar char="•"/>
              <a:defRPr/>
            </a:pPr>
            <a:endParaRPr lang="es-MX" sz="2400" b="1" dirty="0" smtClean="0">
              <a:solidFill>
                <a:srgbClr val="C00000"/>
              </a:solidFill>
              <a:latin typeface="Arial" pitchFamily="34" charset="0"/>
              <a:cs typeface="Arial" pitchFamily="34" charset="0"/>
            </a:endParaRPr>
          </a:p>
          <a:p>
            <a:pPr marL="285750" indent="-285750" algn="ctr">
              <a:defRPr/>
            </a:pPr>
            <a:r>
              <a:rPr lang="es-MX" sz="2000" b="1" dirty="0" smtClean="0">
                <a:solidFill>
                  <a:srgbClr val="0000CC"/>
                </a:solidFill>
                <a:latin typeface="Comic Sans MS" pitchFamily="66" charset="0"/>
              </a:rPr>
              <a:t>El control de la </a:t>
            </a:r>
            <a:r>
              <a:rPr lang="es-MX" sz="2000" b="1" dirty="0" err="1" smtClean="0">
                <a:solidFill>
                  <a:srgbClr val="0000CC"/>
                </a:solidFill>
                <a:latin typeface="Comic Sans MS" pitchFamily="66" charset="0"/>
              </a:rPr>
              <a:t>fosforilación</a:t>
            </a:r>
            <a:r>
              <a:rPr lang="es-MX" sz="2000" b="1" dirty="0" smtClean="0">
                <a:solidFill>
                  <a:srgbClr val="0000CC"/>
                </a:solidFill>
                <a:latin typeface="Comic Sans MS" pitchFamily="66" charset="0"/>
              </a:rPr>
              <a:t> </a:t>
            </a:r>
            <a:r>
              <a:rPr lang="es-MX" sz="2000" b="1" dirty="0" err="1" smtClean="0">
                <a:solidFill>
                  <a:srgbClr val="0000CC"/>
                </a:solidFill>
                <a:latin typeface="Comic Sans MS" pitchFamily="66" charset="0"/>
              </a:rPr>
              <a:t>oxidativa</a:t>
            </a:r>
            <a:r>
              <a:rPr lang="es-MX" sz="2000" b="1" dirty="0" smtClean="0">
                <a:solidFill>
                  <a:srgbClr val="0000CC"/>
                </a:solidFill>
                <a:latin typeface="Comic Sans MS" pitchFamily="66" charset="0"/>
              </a:rPr>
              <a:t> permite a la célula </a:t>
            </a:r>
          </a:p>
          <a:p>
            <a:pPr marL="285750" indent="-285750" algn="ctr">
              <a:defRPr/>
            </a:pPr>
            <a:r>
              <a:rPr lang="es-MX" sz="2000" b="1" dirty="0" smtClean="0">
                <a:solidFill>
                  <a:srgbClr val="0000CC"/>
                </a:solidFill>
                <a:latin typeface="Comic Sans MS" pitchFamily="66" charset="0"/>
              </a:rPr>
              <a:t>producir solo la cantidad de ATP que se requiere </a:t>
            </a:r>
          </a:p>
          <a:p>
            <a:pPr marL="285750" indent="-285750" algn="ctr">
              <a:defRPr/>
            </a:pPr>
            <a:r>
              <a:rPr lang="es-MX" sz="2000" b="1" dirty="0" smtClean="0">
                <a:solidFill>
                  <a:srgbClr val="0000CC"/>
                </a:solidFill>
                <a:latin typeface="Comic Sans MS" pitchFamily="66" charset="0"/>
              </a:rPr>
              <a:t>para el mantenimiento de sus actividades</a:t>
            </a:r>
          </a:p>
          <a:p>
            <a:pPr marL="285750" indent="-285750" fontAlgn="auto">
              <a:spcBef>
                <a:spcPts val="0"/>
              </a:spcBef>
              <a:spcAft>
                <a:spcPts val="0"/>
              </a:spcAft>
              <a:buFont typeface="Arial" pitchFamily="34" charset="0"/>
              <a:buChar char="•"/>
              <a:defRPr/>
            </a:pPr>
            <a:endParaRPr lang="es-AR" sz="2400" b="1" dirty="0">
              <a:solidFill>
                <a:srgbClr val="C00000"/>
              </a:solidFill>
              <a:latin typeface="Arial" pitchFamily="34" charset="0"/>
              <a:cs typeface="Arial" pitchFamily="34" charset="0"/>
            </a:endParaRPr>
          </a:p>
        </p:txBody>
      </p:sp>
      <p:sp>
        <p:nvSpPr>
          <p:cNvPr id="3" name="2 CuadroTexto"/>
          <p:cNvSpPr txBox="1"/>
          <p:nvPr/>
        </p:nvSpPr>
        <p:spPr>
          <a:xfrm>
            <a:off x="6286512" y="142852"/>
            <a:ext cx="2861681" cy="707886"/>
          </a:xfrm>
          <a:prstGeom prst="rect">
            <a:avLst/>
          </a:prstGeom>
          <a:noFill/>
        </p:spPr>
        <p:txBody>
          <a:bodyPr wrap="none" rtlCol="0">
            <a:spAutoFit/>
          </a:bodyPr>
          <a:lstStyle/>
          <a:p>
            <a:r>
              <a:rPr lang="es-ES_tradnl" sz="2000" b="1" i="1" dirty="0" smtClean="0">
                <a:solidFill>
                  <a:srgbClr val="0000CC"/>
                </a:solidFill>
                <a:latin typeface="Comic Sans MS" pitchFamily="66" charset="0"/>
              </a:rPr>
              <a:t>¿Cómo está regulada </a:t>
            </a:r>
          </a:p>
          <a:p>
            <a:r>
              <a:rPr lang="es-ES_tradnl" sz="2000" b="1" i="1" dirty="0" smtClean="0">
                <a:solidFill>
                  <a:srgbClr val="0000CC"/>
                </a:solidFill>
                <a:latin typeface="Comic Sans MS" pitchFamily="66" charset="0"/>
              </a:rPr>
              <a:t>la síntesis de ATP?</a:t>
            </a:r>
            <a:endParaRPr lang="es-AR" sz="2000" b="1" i="1" dirty="0">
              <a:solidFill>
                <a:srgbClr val="0000CC"/>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animEffect transition="in" filter="box(in)">
                                      <p:cBhvr>
                                        <p:cTn id="25" dur="500"/>
                                        <p:tgtEl>
                                          <p:spTgt spid="2">
                                            <p:txEl>
                                              <p:pRg st="10" end="10"/>
                                            </p:txEl>
                                          </p:spTgt>
                                        </p:tgtEl>
                                      </p:cBhvr>
                                    </p:animEffect>
                                  </p:childTnLst>
                                </p:cTn>
                              </p:par>
                              <p:par>
                                <p:cTn id="26" presetID="51" presetClass="entr" presetSubtype="0" fill="hold" nodeType="withEffect">
                                  <p:stCondLst>
                                    <p:cond delay="0"/>
                                  </p:stCondLst>
                                  <p:childTnLst>
                                    <p:set>
                                      <p:cBhvr>
                                        <p:cTn id="27" dur="1" fill="hold">
                                          <p:stCondLst>
                                            <p:cond delay="0"/>
                                          </p:stCondLst>
                                        </p:cTn>
                                        <p:tgtEl>
                                          <p:spTgt spid="2">
                                            <p:txEl>
                                              <p:pRg st="11" end="11"/>
                                            </p:txEl>
                                          </p:spTgt>
                                        </p:tgtEl>
                                        <p:attrNameLst>
                                          <p:attrName>style.visibility</p:attrName>
                                        </p:attrNameLst>
                                      </p:cBhvr>
                                      <p:to>
                                        <p:strVal val="visible"/>
                                      </p:to>
                                    </p:set>
                                    <p:animEffect transition="in" filter="fade">
                                      <p:cBhvr>
                                        <p:cTn id="28" dur="770" decel="100000"/>
                                        <p:tgtEl>
                                          <p:spTgt spid="2">
                                            <p:txEl>
                                              <p:pRg st="11" end="11"/>
                                            </p:txEl>
                                          </p:spTgt>
                                        </p:tgtEl>
                                      </p:cBhvr>
                                    </p:animEffect>
                                    <p:animScale>
                                      <p:cBhvr>
                                        <p:cTn id="29" dur="770" decel="100000"/>
                                        <p:tgtEl>
                                          <p:spTgt spid="2">
                                            <p:txEl>
                                              <p:pRg st="11" end="11"/>
                                            </p:txEl>
                                          </p:spTgt>
                                        </p:tgtEl>
                                      </p:cBhvr>
                                      <p:from x="10000" y="10000"/>
                                      <p:to x="200000" y="450000"/>
                                    </p:animScale>
                                    <p:animScale>
                                      <p:cBhvr>
                                        <p:cTn id="30" dur="1230" accel="100000" fill="hold">
                                          <p:stCondLst>
                                            <p:cond delay="770"/>
                                          </p:stCondLst>
                                        </p:cTn>
                                        <p:tgtEl>
                                          <p:spTgt spid="2">
                                            <p:txEl>
                                              <p:pRg st="11" end="11"/>
                                            </p:txEl>
                                          </p:spTgt>
                                        </p:tgtEl>
                                      </p:cBhvr>
                                      <p:from x="200000" y="450000"/>
                                      <p:to x="100000" y="100000"/>
                                    </p:animScale>
                                    <p:set>
                                      <p:cBhvr>
                                        <p:cTn id="31" dur="770" fill="hold"/>
                                        <p:tgtEl>
                                          <p:spTgt spid="2">
                                            <p:txEl>
                                              <p:pRg st="11" end="11"/>
                                            </p:txEl>
                                          </p:spTgt>
                                        </p:tgtEl>
                                        <p:attrNameLst>
                                          <p:attrName>ppt_x</p:attrName>
                                        </p:attrNameLst>
                                      </p:cBhvr>
                                      <p:to>
                                        <p:strVal val="(0.5)"/>
                                      </p:to>
                                    </p:set>
                                    <p:anim from="(0.5)" to="(#ppt_x)" calcmode="lin" valueType="num">
                                      <p:cBhvr>
                                        <p:cTn id="32" dur="1230" accel="100000" fill="hold">
                                          <p:stCondLst>
                                            <p:cond delay="770"/>
                                          </p:stCondLst>
                                        </p:cTn>
                                        <p:tgtEl>
                                          <p:spTgt spid="2">
                                            <p:txEl>
                                              <p:pRg st="11" end="11"/>
                                            </p:txEl>
                                          </p:spTgt>
                                        </p:tgtEl>
                                        <p:attrNameLst>
                                          <p:attrName>ppt_x</p:attrName>
                                        </p:attrNameLst>
                                      </p:cBhvr>
                                    </p:anim>
                                    <p:set>
                                      <p:cBhvr>
                                        <p:cTn id="33" dur="770" fill="hold"/>
                                        <p:tgtEl>
                                          <p:spTgt spid="2">
                                            <p:txEl>
                                              <p:pRg st="11" end="11"/>
                                            </p:txEl>
                                          </p:spTgt>
                                        </p:tgtEl>
                                        <p:attrNameLst>
                                          <p:attrName>ppt_y</p:attrName>
                                        </p:attrNameLst>
                                      </p:cBhvr>
                                      <p:to>
                                        <p:strVal val="(#ppt_y+0.4)"/>
                                      </p:to>
                                    </p:set>
                                    <p:anim from="(#ppt_y+0.4)" to="(#ppt_y)" calcmode="lin" valueType="num">
                                      <p:cBhvr>
                                        <p:cTn id="34" dur="1230" accel="100000" fill="hold">
                                          <p:stCondLst>
                                            <p:cond delay="770"/>
                                          </p:stCondLst>
                                        </p:cTn>
                                        <p:tgtEl>
                                          <p:spTgt spid="2">
                                            <p:txEl>
                                              <p:pRg st="11" end="11"/>
                                            </p:txEl>
                                          </p:spTgt>
                                        </p:tgtEl>
                                        <p:attrNameLst>
                                          <p:attrName>ppt_y</p:attrName>
                                        </p:attrNameLst>
                                      </p:cBhvr>
                                    </p:anim>
                                  </p:childTnLst>
                                </p:cTn>
                              </p:par>
                              <p:par>
                                <p:cTn id="35" presetID="51" presetClass="entr" presetSubtype="0" fill="hold" nodeType="with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fade">
                                      <p:cBhvr>
                                        <p:cTn id="37" dur="770" decel="100000"/>
                                        <p:tgtEl>
                                          <p:spTgt spid="2">
                                            <p:txEl>
                                              <p:pRg st="12" end="12"/>
                                            </p:txEl>
                                          </p:spTgt>
                                        </p:tgtEl>
                                      </p:cBhvr>
                                    </p:animEffect>
                                    <p:animScale>
                                      <p:cBhvr>
                                        <p:cTn id="38" dur="770" decel="100000"/>
                                        <p:tgtEl>
                                          <p:spTgt spid="2">
                                            <p:txEl>
                                              <p:pRg st="12" end="12"/>
                                            </p:txEl>
                                          </p:spTgt>
                                        </p:tgtEl>
                                      </p:cBhvr>
                                      <p:from x="10000" y="10000"/>
                                      <p:to x="200000" y="450000"/>
                                    </p:animScale>
                                    <p:animScale>
                                      <p:cBhvr>
                                        <p:cTn id="39" dur="1230" accel="100000" fill="hold">
                                          <p:stCondLst>
                                            <p:cond delay="770"/>
                                          </p:stCondLst>
                                        </p:cTn>
                                        <p:tgtEl>
                                          <p:spTgt spid="2">
                                            <p:txEl>
                                              <p:pRg st="12" end="12"/>
                                            </p:txEl>
                                          </p:spTgt>
                                        </p:tgtEl>
                                      </p:cBhvr>
                                      <p:from x="200000" y="450000"/>
                                      <p:to x="100000" y="100000"/>
                                    </p:animScale>
                                    <p:set>
                                      <p:cBhvr>
                                        <p:cTn id="40" dur="770" fill="hold"/>
                                        <p:tgtEl>
                                          <p:spTgt spid="2">
                                            <p:txEl>
                                              <p:pRg st="12" end="12"/>
                                            </p:txEl>
                                          </p:spTgt>
                                        </p:tgtEl>
                                        <p:attrNameLst>
                                          <p:attrName>ppt_x</p:attrName>
                                        </p:attrNameLst>
                                      </p:cBhvr>
                                      <p:to>
                                        <p:strVal val="(0.5)"/>
                                      </p:to>
                                    </p:set>
                                    <p:anim from="(0.5)" to="(#ppt_x)" calcmode="lin" valueType="num">
                                      <p:cBhvr>
                                        <p:cTn id="41" dur="1230" accel="100000" fill="hold">
                                          <p:stCondLst>
                                            <p:cond delay="770"/>
                                          </p:stCondLst>
                                        </p:cTn>
                                        <p:tgtEl>
                                          <p:spTgt spid="2">
                                            <p:txEl>
                                              <p:pRg st="12" end="12"/>
                                            </p:txEl>
                                          </p:spTgt>
                                        </p:tgtEl>
                                        <p:attrNameLst>
                                          <p:attrName>ppt_x</p:attrName>
                                        </p:attrNameLst>
                                      </p:cBhvr>
                                    </p:anim>
                                    <p:set>
                                      <p:cBhvr>
                                        <p:cTn id="42" dur="770" fill="hold"/>
                                        <p:tgtEl>
                                          <p:spTgt spid="2">
                                            <p:txEl>
                                              <p:pRg st="12" end="12"/>
                                            </p:txEl>
                                          </p:spTgt>
                                        </p:tgtEl>
                                        <p:attrNameLst>
                                          <p:attrName>ppt_y</p:attrName>
                                        </p:attrNameLst>
                                      </p:cBhvr>
                                      <p:to>
                                        <p:strVal val="(#ppt_y+0.4)"/>
                                      </p:to>
                                    </p:set>
                                    <p:anim from="(#ppt_y+0.4)" to="(#ppt_y)" calcmode="lin" valueType="num">
                                      <p:cBhvr>
                                        <p:cTn id="43" dur="1230" accel="100000" fill="hold">
                                          <p:stCondLst>
                                            <p:cond delay="770"/>
                                          </p:stCondLst>
                                        </p:cTn>
                                        <p:tgtEl>
                                          <p:spTgt spid="2">
                                            <p:txEl>
                                              <p:pRg st="12" end="12"/>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68313" y="260350"/>
            <a:ext cx="8229600" cy="1143000"/>
          </a:xfrm>
          <a:gradFill rotWithShape="1">
            <a:gsLst>
              <a:gs pos="0">
                <a:srgbClr val="5E9EFF"/>
              </a:gs>
              <a:gs pos="39999">
                <a:srgbClr val="85C2FF"/>
              </a:gs>
              <a:gs pos="70000">
                <a:srgbClr val="C4D6EB"/>
              </a:gs>
              <a:gs pos="100000">
                <a:srgbClr val="FFEBFA"/>
              </a:gs>
            </a:gsLst>
            <a:lin ang="5400000" scaled="0"/>
          </a:gradFill>
          <a:ln>
            <a:solidFill>
              <a:schemeClr val="tx1"/>
            </a:solidFill>
          </a:ln>
        </p:spPr>
        <p:txBody>
          <a:bodyPr/>
          <a:lstStyle/>
          <a:p>
            <a:pPr eaLnBrk="1" hangingPunct="1"/>
            <a:r>
              <a:rPr lang="es-ES" sz="3200" b="1" smtClean="0"/>
              <a:t>INHIBIDORES</a:t>
            </a:r>
          </a:p>
        </p:txBody>
      </p:sp>
      <p:sp>
        <p:nvSpPr>
          <p:cNvPr id="51203" name="Rectangle 3"/>
          <p:cNvSpPr>
            <a:spLocks noGrp="1" noChangeArrowheads="1"/>
          </p:cNvSpPr>
          <p:nvPr>
            <p:ph type="body" idx="1"/>
          </p:nvPr>
        </p:nvSpPr>
        <p:spPr>
          <a:xfrm>
            <a:off x="457200" y="1500174"/>
            <a:ext cx="8229600" cy="5072098"/>
          </a:xfrm>
          <a:solidFill>
            <a:schemeClr val="accent6">
              <a:lumMod val="40000"/>
              <a:lumOff val="60000"/>
            </a:schemeClr>
          </a:solidFill>
          <a:ln>
            <a:solidFill>
              <a:schemeClr val="tx1"/>
            </a:solidFill>
          </a:ln>
        </p:spPr>
        <p:txBody>
          <a:bodyPr>
            <a:normAutofit fontScale="92500" lnSpcReduction="10000"/>
          </a:bodyPr>
          <a:lstStyle/>
          <a:p>
            <a:pPr eaLnBrk="1" hangingPunct="1">
              <a:lnSpc>
                <a:spcPct val="80000"/>
              </a:lnSpc>
            </a:pPr>
            <a:r>
              <a:rPr lang="es-ES" sz="2800" b="1" dirty="0" smtClean="0">
                <a:solidFill>
                  <a:srgbClr val="C00000"/>
                </a:solidFill>
              </a:rPr>
              <a:t>Inhibidores del transporte electrónico</a:t>
            </a:r>
          </a:p>
          <a:p>
            <a:pPr eaLnBrk="1" hangingPunct="1">
              <a:lnSpc>
                <a:spcPct val="80000"/>
              </a:lnSpc>
              <a:buFontTx/>
              <a:buNone/>
            </a:pPr>
            <a:r>
              <a:rPr lang="es-ES" sz="2800" dirty="0" smtClean="0"/>
              <a:t>    Inhiben solamente el transporte de e</a:t>
            </a:r>
            <a:r>
              <a:rPr lang="es-ES" sz="2800" baseline="30000" dirty="0" smtClean="0"/>
              <a:t>-</a:t>
            </a:r>
          </a:p>
          <a:p>
            <a:pPr eaLnBrk="1" hangingPunct="1">
              <a:lnSpc>
                <a:spcPct val="80000"/>
              </a:lnSpc>
              <a:buFontTx/>
              <a:buNone/>
            </a:pPr>
            <a:endParaRPr lang="es-ES" sz="2800" dirty="0" smtClean="0"/>
          </a:p>
          <a:p>
            <a:pPr eaLnBrk="1" hangingPunct="1">
              <a:lnSpc>
                <a:spcPct val="80000"/>
              </a:lnSpc>
            </a:pPr>
            <a:r>
              <a:rPr lang="es-ES" sz="2800" b="1" dirty="0" smtClean="0">
                <a:solidFill>
                  <a:srgbClr val="0000FF"/>
                </a:solidFill>
              </a:rPr>
              <a:t>Inhibidores de la fosforilación</a:t>
            </a:r>
          </a:p>
          <a:p>
            <a:pPr eaLnBrk="1" hangingPunct="1">
              <a:lnSpc>
                <a:spcPct val="80000"/>
              </a:lnSpc>
              <a:buFontTx/>
              <a:buNone/>
            </a:pPr>
            <a:r>
              <a:rPr lang="es-ES" sz="2800" dirty="0" smtClean="0"/>
              <a:t>    Inhiben la síntesis de ATP , indirectamente el transporte de e</a:t>
            </a:r>
            <a:r>
              <a:rPr lang="es-ES" sz="2800" baseline="30000" dirty="0" smtClean="0"/>
              <a:t>-</a:t>
            </a:r>
          </a:p>
          <a:p>
            <a:pPr eaLnBrk="1" hangingPunct="1">
              <a:lnSpc>
                <a:spcPct val="80000"/>
              </a:lnSpc>
              <a:buFontTx/>
              <a:buNone/>
            </a:pPr>
            <a:endParaRPr lang="es-ES" sz="2800" dirty="0" smtClean="0"/>
          </a:p>
          <a:p>
            <a:pPr>
              <a:lnSpc>
                <a:spcPct val="80000"/>
              </a:lnSpc>
            </a:pPr>
            <a:r>
              <a:rPr lang="es-ES" sz="2800" b="1" dirty="0" smtClean="0">
                <a:solidFill>
                  <a:srgbClr val="0000FF"/>
                </a:solidFill>
              </a:rPr>
              <a:t>Inhibidores de la </a:t>
            </a:r>
            <a:r>
              <a:rPr lang="es-ES" sz="2800" b="1" dirty="0" err="1" smtClean="0">
                <a:solidFill>
                  <a:srgbClr val="0000FF"/>
                </a:solidFill>
              </a:rPr>
              <a:t>translocasa</a:t>
            </a:r>
            <a:endParaRPr lang="es-ES" sz="2800" b="1" dirty="0" smtClean="0">
              <a:solidFill>
                <a:srgbClr val="0000FF"/>
              </a:solidFill>
            </a:endParaRPr>
          </a:p>
          <a:p>
            <a:pPr>
              <a:lnSpc>
                <a:spcPct val="80000"/>
              </a:lnSpc>
              <a:buNone/>
            </a:pPr>
            <a:r>
              <a:rPr lang="es-ES" sz="2800" dirty="0" smtClean="0"/>
              <a:t>    Inhiben la entrada de ADP y la salida de ATP desde la mitocondria</a:t>
            </a:r>
          </a:p>
          <a:p>
            <a:pPr>
              <a:lnSpc>
                <a:spcPct val="80000"/>
              </a:lnSpc>
              <a:buNone/>
            </a:pPr>
            <a:endParaRPr lang="es-ES" sz="2800" dirty="0" smtClean="0"/>
          </a:p>
          <a:p>
            <a:pPr eaLnBrk="1" hangingPunct="1">
              <a:lnSpc>
                <a:spcPct val="80000"/>
              </a:lnSpc>
            </a:pPr>
            <a:r>
              <a:rPr lang="es-ES" sz="2800" b="1" dirty="0" err="1" smtClean="0">
                <a:solidFill>
                  <a:schemeClr val="accent6">
                    <a:lumMod val="50000"/>
                  </a:schemeClr>
                </a:solidFill>
              </a:rPr>
              <a:t>Desacoplantes</a:t>
            </a:r>
            <a:endParaRPr lang="es-ES" sz="2800" b="1" dirty="0" smtClean="0">
              <a:solidFill>
                <a:schemeClr val="accent6">
                  <a:lumMod val="50000"/>
                </a:schemeClr>
              </a:solidFill>
            </a:endParaRPr>
          </a:p>
          <a:p>
            <a:pPr eaLnBrk="1" hangingPunct="1">
              <a:lnSpc>
                <a:spcPct val="80000"/>
              </a:lnSpc>
              <a:buFontTx/>
              <a:buNone/>
            </a:pPr>
            <a:r>
              <a:rPr lang="es-ES" sz="2800" dirty="0" smtClean="0"/>
              <a:t>    Impiden la síntesis de ATP pero no inhiben el transporte de electrones</a:t>
            </a:r>
          </a:p>
          <a:p>
            <a:pPr eaLnBrk="1" hangingPunct="1">
              <a:lnSpc>
                <a:spcPct val="80000"/>
              </a:lnSpc>
              <a:buFontTx/>
              <a:buNone/>
            </a:pPr>
            <a:endParaRPr lang="es-ES" sz="2800"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571472" y="642918"/>
          <a:ext cx="8143931" cy="6225516"/>
        </p:xfrm>
        <a:graphic>
          <a:graphicData uri="http://schemas.openxmlformats.org/drawingml/2006/table">
            <a:tbl>
              <a:tblPr/>
              <a:tblGrid>
                <a:gridCol w="2279711"/>
                <a:gridCol w="2876251"/>
                <a:gridCol w="2987969"/>
              </a:tblGrid>
              <a:tr h="494344">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Compuesto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Comentario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Modo de Acción</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977378">
                <a:tc>
                  <a:txBody>
                    <a:bodyPr/>
                    <a:lstStyle/>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Rotenona</a:t>
                      </a:r>
                    </a:p>
                    <a:p>
                      <a:pPr marL="179705" algn="ctr">
                        <a:lnSpc>
                          <a:spcPct val="200000"/>
                        </a:lnSpc>
                        <a:spcAft>
                          <a:spcPts val="600"/>
                        </a:spcAft>
                      </a:pPr>
                      <a:r>
                        <a:rPr lang="es-AR" sz="1800" b="1" dirty="0" err="1">
                          <a:solidFill>
                            <a:srgbClr val="C00000"/>
                          </a:solidFill>
                          <a:latin typeface="Arial" pitchFamily="34" charset="0"/>
                          <a:ea typeface="Times New Roman"/>
                          <a:cs typeface="Arial" pitchFamily="34" charset="0"/>
                        </a:rPr>
                        <a:t>Amital</a:t>
                      </a:r>
                      <a:endParaRPr lang="es-AR" sz="1800" b="1" dirty="0">
                        <a:solidFill>
                          <a:srgbClr val="C00000"/>
                        </a:solidFill>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Insecticida</a:t>
                      </a:r>
                    </a:p>
                    <a:p>
                      <a:pPr marL="179705" algn="ctr">
                        <a:lnSpc>
                          <a:spcPct val="200000"/>
                        </a:lnSpc>
                        <a:spcAft>
                          <a:spcPts val="600"/>
                        </a:spcAft>
                      </a:pPr>
                      <a:r>
                        <a:rPr lang="es-AR" sz="1800" b="1" dirty="0">
                          <a:latin typeface="Arial" pitchFamily="34" charset="0"/>
                          <a:ea typeface="Times New Roman"/>
                          <a:cs typeface="Arial" pitchFamily="34" charset="0"/>
                        </a:rPr>
                        <a:t>Barbitúrico: induce el sueño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Impiden la transferencia electrónica desde Fe-S a la </a:t>
                      </a:r>
                      <a:r>
                        <a:rPr lang="es-AR" sz="1800" b="1" dirty="0" err="1">
                          <a:latin typeface="Arial" pitchFamily="34" charset="0"/>
                          <a:ea typeface="Times New Roman"/>
                          <a:cs typeface="Arial" pitchFamily="34" charset="0"/>
                        </a:rPr>
                        <a:t>CoQ</a:t>
                      </a:r>
                      <a:endParaRPr lang="es-AR" sz="18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977378">
                <a:tc>
                  <a:txBody>
                    <a:bodyPr/>
                    <a:lstStyle/>
                    <a:p>
                      <a:pPr marL="179705" algn="ctr">
                        <a:lnSpc>
                          <a:spcPct val="200000"/>
                        </a:lnSpc>
                        <a:spcAft>
                          <a:spcPts val="600"/>
                        </a:spcAft>
                      </a:pPr>
                      <a:r>
                        <a:rPr lang="es-AR" sz="1800" b="1" dirty="0" err="1">
                          <a:solidFill>
                            <a:srgbClr val="C00000"/>
                          </a:solidFill>
                          <a:latin typeface="Arial" pitchFamily="34" charset="0"/>
                          <a:ea typeface="Times New Roman"/>
                          <a:cs typeface="Arial" pitchFamily="34" charset="0"/>
                        </a:rPr>
                        <a:t>Antimicina</a:t>
                      </a:r>
                      <a:r>
                        <a:rPr lang="es-AR" sz="1800" b="1" dirty="0">
                          <a:solidFill>
                            <a:srgbClr val="C00000"/>
                          </a:solidFill>
                          <a:latin typeface="Arial" pitchFamily="34" charset="0"/>
                          <a:ea typeface="Times New Roman"/>
                          <a:cs typeface="Arial" pitchFamily="34" charset="0"/>
                        </a:rPr>
                        <a:t> A</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a:latin typeface="Arial" pitchFamily="34" charset="0"/>
                          <a:ea typeface="Times New Roman"/>
                          <a:cs typeface="Arial" pitchFamily="34" charset="0"/>
                        </a:rPr>
                        <a:t>Antibiótico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Bloquea la transferencia electrónica desde cit. B a cit. c</a:t>
                      </a:r>
                      <a:r>
                        <a:rPr lang="es-AR" sz="1800" b="1" baseline="-25000" dirty="0">
                          <a:latin typeface="Arial" pitchFamily="34" charset="0"/>
                          <a:ea typeface="Times New Roman"/>
                          <a:cs typeface="Arial" pitchFamily="34" charset="0"/>
                        </a:rPr>
                        <a:t>1</a:t>
                      </a:r>
                      <a:endParaRPr lang="es-AR" sz="18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551692">
                <a:tc>
                  <a:txBody>
                    <a:bodyPr/>
                    <a:lstStyle/>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Cianuro</a:t>
                      </a:r>
                    </a:p>
                    <a:p>
                      <a:pPr marL="179705" algn="ctr">
                        <a:lnSpc>
                          <a:spcPct val="200000"/>
                        </a:lnSpc>
                        <a:spcAft>
                          <a:spcPts val="600"/>
                        </a:spcAft>
                      </a:pPr>
                      <a:r>
                        <a:rPr lang="es-AR" sz="1800" b="1" dirty="0">
                          <a:solidFill>
                            <a:srgbClr val="C00000"/>
                          </a:solidFill>
                          <a:latin typeface="Arial" pitchFamily="34" charset="0"/>
                          <a:ea typeface="Times New Roman"/>
                          <a:cs typeface="Arial" pitchFamily="34" charset="0"/>
                        </a:rPr>
                        <a:t>Monóxido de carbono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endParaRPr lang="es-AR" sz="1800" b="1">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1800" b="1" dirty="0">
                          <a:latin typeface="Arial" pitchFamily="34" charset="0"/>
                          <a:ea typeface="Times New Roman"/>
                          <a:cs typeface="Arial" pitchFamily="34" charset="0"/>
                        </a:rPr>
                        <a:t>Inhiben la </a:t>
                      </a:r>
                      <a:r>
                        <a:rPr lang="es-AR" sz="1800" b="1" dirty="0" err="1">
                          <a:latin typeface="Arial" pitchFamily="34" charset="0"/>
                          <a:ea typeface="Times New Roman"/>
                          <a:cs typeface="Arial" pitchFamily="34" charset="0"/>
                        </a:rPr>
                        <a:t>citocromo</a:t>
                      </a:r>
                      <a:r>
                        <a:rPr lang="es-AR" sz="1800" b="1" dirty="0">
                          <a:latin typeface="Arial" pitchFamily="34" charset="0"/>
                          <a:ea typeface="Times New Roman"/>
                          <a:cs typeface="Arial" pitchFamily="34" charset="0"/>
                        </a:rPr>
                        <a:t> oxidasa</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bl>
          </a:graphicData>
        </a:graphic>
      </p:graphicFrame>
      <p:sp>
        <p:nvSpPr>
          <p:cNvPr id="3" name="2 Rectángulo"/>
          <p:cNvSpPr/>
          <p:nvPr/>
        </p:nvSpPr>
        <p:spPr>
          <a:xfrm>
            <a:off x="714348" y="0"/>
            <a:ext cx="8072494" cy="584775"/>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pPr algn="ctr"/>
            <a:r>
              <a:rPr lang="es-AR" sz="3200" b="1" dirty="0">
                <a:solidFill>
                  <a:srgbClr val="C00000"/>
                </a:solidFill>
              </a:rPr>
              <a:t>Inhibidores del Transporte Electrónico</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1000100" y="1714488"/>
          <a:ext cx="7286676" cy="3657600"/>
        </p:xfrm>
        <a:graphic>
          <a:graphicData uri="http://schemas.openxmlformats.org/drawingml/2006/table">
            <a:tbl>
              <a:tblPr/>
              <a:tblGrid>
                <a:gridCol w="2353442"/>
                <a:gridCol w="2969614"/>
                <a:gridCol w="1963620"/>
              </a:tblGrid>
              <a:tr h="603608">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Compuesto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Comentario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Modo de acción</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r h="1646204">
                <a:tc>
                  <a:txBody>
                    <a:bodyPr/>
                    <a:lstStyle/>
                    <a:p>
                      <a:pPr marL="179705" algn="ctr">
                        <a:lnSpc>
                          <a:spcPct val="200000"/>
                        </a:lnSpc>
                        <a:spcAft>
                          <a:spcPts val="600"/>
                        </a:spcAft>
                      </a:pPr>
                      <a:r>
                        <a:rPr lang="es-AR" sz="2000" b="1" dirty="0" err="1">
                          <a:solidFill>
                            <a:srgbClr val="C00000"/>
                          </a:solidFill>
                          <a:latin typeface="Arial" pitchFamily="34" charset="0"/>
                          <a:ea typeface="Times New Roman"/>
                          <a:cs typeface="Arial" pitchFamily="34" charset="0"/>
                        </a:rPr>
                        <a:t>Oligomicina</a:t>
                      </a:r>
                      <a:endParaRPr lang="es-AR" sz="2000" b="1" dirty="0">
                        <a:solidFill>
                          <a:srgbClr val="C00000"/>
                        </a:solidFill>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Antibiótico</a:t>
                      </a: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c>
                  <a:txBody>
                    <a:bodyPr/>
                    <a:lstStyle/>
                    <a:p>
                      <a:pPr marL="179705" algn="ctr">
                        <a:lnSpc>
                          <a:spcPct val="200000"/>
                        </a:lnSpc>
                        <a:spcAft>
                          <a:spcPts val="600"/>
                        </a:spcAft>
                      </a:pPr>
                      <a:r>
                        <a:rPr lang="es-AR" sz="2000" b="1" dirty="0">
                          <a:latin typeface="Arial" pitchFamily="34" charset="0"/>
                          <a:ea typeface="Times New Roman"/>
                          <a:cs typeface="Arial" pitchFamily="34" charset="0"/>
                        </a:rPr>
                        <a:t>Bloquea el flujo de protones a través de F</a:t>
                      </a:r>
                      <a:r>
                        <a:rPr lang="es-AR" sz="2000" b="1" baseline="-25000" dirty="0">
                          <a:latin typeface="Arial" pitchFamily="34" charset="0"/>
                          <a:ea typeface="Times New Roman"/>
                          <a:cs typeface="Arial" pitchFamily="34" charset="0"/>
                        </a:rPr>
                        <a:t>0 .</a:t>
                      </a:r>
                      <a:endParaRPr lang="es-AR" sz="2000" b="1" dirty="0">
                        <a:latin typeface="Arial" pitchFamily="34" charset="0"/>
                        <a:ea typeface="Times New Roman"/>
                        <a:cs typeface="Arial" pitchFamily="34" charset="0"/>
                      </a:endParaRPr>
                    </a:p>
                  </a:txBody>
                  <a:tcPr marL="44450" marR="44450" marT="0" marB="0" anchor="ctr">
                    <a:lnL w="19050" cap="flat" cmpd="sng" algn="ctr">
                      <a:solidFill>
                        <a:srgbClr val="FF6600"/>
                      </a:solidFill>
                      <a:prstDash val="solid"/>
                      <a:round/>
                      <a:headEnd type="none" w="med" len="med"/>
                      <a:tailEnd type="none" w="med" len="med"/>
                    </a:lnL>
                    <a:lnR w="19050" cap="flat" cmpd="sng" algn="ctr">
                      <a:solidFill>
                        <a:srgbClr val="FF6600"/>
                      </a:solidFill>
                      <a:prstDash val="solid"/>
                      <a:round/>
                      <a:headEnd type="none" w="med" len="med"/>
                      <a:tailEnd type="none" w="med" len="med"/>
                    </a:lnR>
                    <a:lnT w="19050" cap="flat" cmpd="sng" algn="ctr">
                      <a:solidFill>
                        <a:srgbClr val="FF6600"/>
                      </a:solidFill>
                      <a:prstDash val="solid"/>
                      <a:round/>
                      <a:headEnd type="none" w="med" len="med"/>
                      <a:tailEnd type="none" w="med" len="med"/>
                    </a:lnT>
                    <a:lnB w="19050" cap="flat" cmpd="sng" algn="ctr">
                      <a:solidFill>
                        <a:srgbClr val="FF6600"/>
                      </a:solidFill>
                      <a:prstDash val="solid"/>
                      <a:round/>
                      <a:headEnd type="none" w="med" len="med"/>
                      <a:tailEnd type="none" w="med" len="med"/>
                    </a:lnB>
                  </a:tcPr>
                </a:tc>
              </a:tr>
            </a:tbl>
          </a:graphicData>
        </a:graphic>
      </p:graphicFrame>
      <p:sp>
        <p:nvSpPr>
          <p:cNvPr id="4" name="3 Rectángulo"/>
          <p:cNvSpPr/>
          <p:nvPr/>
        </p:nvSpPr>
        <p:spPr>
          <a:xfrm>
            <a:off x="1071538" y="642918"/>
            <a:ext cx="7286676" cy="584775"/>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pPr algn="ctr"/>
            <a:r>
              <a:rPr lang="es-AR" sz="3200" b="1" dirty="0">
                <a:solidFill>
                  <a:srgbClr val="0000CC"/>
                </a:solidFill>
              </a:rPr>
              <a:t>Inhibidores </a:t>
            </a:r>
            <a:r>
              <a:rPr lang="es-AR" sz="3200" b="1" dirty="0" smtClean="0">
                <a:solidFill>
                  <a:srgbClr val="0000CC"/>
                </a:solidFill>
              </a:rPr>
              <a:t>de la </a:t>
            </a:r>
            <a:r>
              <a:rPr lang="es-AR" sz="3200" b="1" dirty="0" err="1" smtClean="0">
                <a:solidFill>
                  <a:srgbClr val="0000CC"/>
                </a:solidFill>
              </a:rPr>
              <a:t>Fosforilación</a:t>
            </a:r>
            <a:endParaRPr lang="es-AR" sz="3200" b="1" dirty="0" smtClean="0">
              <a:solidFill>
                <a:srgbClr val="0000CC"/>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2"/>
          <a:srcRect/>
          <a:stretch>
            <a:fillRect/>
          </a:stretch>
        </p:blipFill>
        <p:spPr bwMode="auto">
          <a:xfrm>
            <a:off x="357157" y="0"/>
            <a:ext cx="5342509" cy="6858000"/>
          </a:xfrm>
          <a:prstGeom prst="rect">
            <a:avLst/>
          </a:prstGeom>
          <a:noFill/>
          <a:ln w="9525">
            <a:noFill/>
            <a:miter lim="800000"/>
            <a:headEnd/>
            <a:tailEnd/>
          </a:ln>
          <a:effectLst/>
        </p:spPr>
      </p:pic>
      <p:sp>
        <p:nvSpPr>
          <p:cNvPr id="5" name="4 Rectángulo"/>
          <p:cNvSpPr>
            <a:spLocks noChangeArrowheads="1"/>
          </p:cNvSpPr>
          <p:nvPr/>
        </p:nvSpPr>
        <p:spPr bwMode="auto">
          <a:xfrm>
            <a:off x="6786578" y="5572140"/>
            <a:ext cx="2071849" cy="276999"/>
          </a:xfrm>
          <a:prstGeom prst="rect">
            <a:avLst/>
          </a:prstGeom>
          <a:noFill/>
          <a:ln w="9525">
            <a:noFill/>
            <a:miter lim="800000"/>
            <a:headEnd/>
            <a:tailEnd/>
          </a:ln>
        </p:spPr>
        <p:txBody>
          <a:bodyPr wrap="none">
            <a:spAutoFit/>
          </a:bodyPr>
          <a:lstStyle/>
          <a:p>
            <a:pPr algn="ctr"/>
            <a:r>
              <a:rPr lang="es-ES" sz="1200" b="1" dirty="0" err="1">
                <a:latin typeface="Calibri" pitchFamily="34" charset="0"/>
              </a:rPr>
              <a:t>Lehninger</a:t>
            </a:r>
            <a:r>
              <a:rPr lang="es-ES" sz="1200" b="1" dirty="0">
                <a:latin typeface="Calibri" pitchFamily="34" charset="0"/>
              </a:rPr>
              <a:t> A. L., 4ª </a:t>
            </a:r>
            <a:r>
              <a:rPr lang="es-ES" sz="1200" b="1" dirty="0" err="1">
                <a:latin typeface="Calibri" pitchFamily="34" charset="0"/>
              </a:rPr>
              <a:t>Edic</a:t>
            </a:r>
            <a:r>
              <a:rPr lang="es-ES" sz="1200" b="1" dirty="0">
                <a:latin typeface="Calibri" pitchFamily="34" charset="0"/>
              </a:rPr>
              <a:t>. </a:t>
            </a:r>
            <a:r>
              <a:rPr lang="es-ES" sz="1200" b="1" dirty="0" smtClean="0">
                <a:latin typeface="Calibri" pitchFamily="34" charset="0"/>
              </a:rPr>
              <a:t> 2007</a:t>
            </a:r>
            <a:endParaRPr lang="es-ES" sz="1200" b="1" dirty="0">
              <a:latin typeface="Calibri" pitchFamily="34" charset="0"/>
            </a:endParaRPr>
          </a:p>
        </p:txBody>
      </p:sp>
      <p:sp>
        <p:nvSpPr>
          <p:cNvPr id="6" name="5 CuadroTexto"/>
          <p:cNvSpPr txBox="1"/>
          <p:nvPr/>
        </p:nvSpPr>
        <p:spPr>
          <a:xfrm>
            <a:off x="5686963" y="2928934"/>
            <a:ext cx="3457037" cy="1384995"/>
          </a:xfrm>
          <a:prstGeom prst="rect">
            <a:avLst/>
          </a:prstGeom>
          <a:noFill/>
        </p:spPr>
        <p:txBody>
          <a:bodyPr wrap="none" rtlCol="0">
            <a:spAutoFit/>
          </a:bodyPr>
          <a:lstStyle/>
          <a:p>
            <a:pPr algn="ctr"/>
            <a:r>
              <a:rPr lang="es-ES_tradnl" sz="2800" b="1" dirty="0" smtClean="0">
                <a:solidFill>
                  <a:srgbClr val="C00000"/>
                </a:solidFill>
                <a:effectLst>
                  <a:outerShdw blurRad="38100" dist="38100" dir="2700000" algn="tl">
                    <a:srgbClr val="000000">
                      <a:alpha val="43137"/>
                    </a:srgbClr>
                  </a:outerShdw>
                </a:effectLst>
              </a:rPr>
              <a:t>Anatomía bioquímica </a:t>
            </a:r>
          </a:p>
          <a:p>
            <a:pPr algn="ctr"/>
            <a:r>
              <a:rPr lang="es-ES_tradnl" sz="2800" b="1" dirty="0" smtClean="0">
                <a:solidFill>
                  <a:srgbClr val="C00000"/>
                </a:solidFill>
                <a:effectLst>
                  <a:outerShdw blurRad="38100" dist="38100" dir="2700000" algn="tl">
                    <a:srgbClr val="000000">
                      <a:alpha val="43137"/>
                    </a:srgbClr>
                  </a:outerShdw>
                </a:effectLst>
              </a:rPr>
              <a:t>de la</a:t>
            </a:r>
          </a:p>
          <a:p>
            <a:pPr algn="ctr"/>
            <a:r>
              <a:rPr lang="es-ES_tradnl" sz="2800" b="1" dirty="0" smtClean="0">
                <a:solidFill>
                  <a:srgbClr val="C00000"/>
                </a:solidFill>
                <a:effectLst>
                  <a:outerShdw blurRad="38100" dist="38100" dir="2700000" algn="tl">
                    <a:srgbClr val="000000">
                      <a:alpha val="43137"/>
                    </a:srgbClr>
                  </a:outerShdw>
                </a:effectLst>
              </a:rPr>
              <a:t>Mitocondria</a:t>
            </a:r>
            <a:endParaRPr lang="es-AR" sz="2800" b="1"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457200" y="274638"/>
            <a:ext cx="8229600" cy="1011222"/>
          </a:xfrm>
          <a:gradFill rotWithShape="1">
            <a:gsLst>
              <a:gs pos="0">
                <a:srgbClr val="5E9EFF"/>
              </a:gs>
              <a:gs pos="39999">
                <a:srgbClr val="85C2FF"/>
              </a:gs>
              <a:gs pos="70000">
                <a:srgbClr val="C4D6EB"/>
              </a:gs>
              <a:gs pos="100000">
                <a:srgbClr val="FFEBFA"/>
              </a:gs>
            </a:gsLst>
            <a:lin ang="5400000" scaled="0"/>
          </a:gradFill>
          <a:ln>
            <a:noFill/>
          </a:ln>
        </p:spPr>
        <p:txBody>
          <a:bodyPr/>
          <a:lstStyle/>
          <a:p>
            <a:r>
              <a:rPr lang="es-ES" sz="3200" b="1" dirty="0" smtClean="0">
                <a:solidFill>
                  <a:srgbClr val="0000CC"/>
                </a:solidFill>
              </a:rPr>
              <a:t>Inhibidores de la </a:t>
            </a:r>
            <a:r>
              <a:rPr lang="es-ES" sz="3200" b="1" dirty="0" err="1" smtClean="0">
                <a:solidFill>
                  <a:srgbClr val="0000CC"/>
                </a:solidFill>
              </a:rPr>
              <a:t>Fosforilación</a:t>
            </a:r>
            <a:endParaRPr lang="es-ES" sz="3200" b="1" dirty="0">
              <a:solidFill>
                <a:srgbClr val="0000CC"/>
              </a:solidFill>
            </a:endParaRPr>
          </a:p>
        </p:txBody>
      </p:sp>
      <p:sp>
        <p:nvSpPr>
          <p:cNvPr id="124931" name="Rectangle 3" descr="10%"/>
          <p:cNvSpPr>
            <a:spLocks noGrp="1" noChangeArrowheads="1"/>
          </p:cNvSpPr>
          <p:nvPr>
            <p:ph idx="1"/>
          </p:nvPr>
        </p:nvSpPr>
        <p:spPr>
          <a:xfrm>
            <a:off x="468313" y="1557338"/>
            <a:ext cx="8229600" cy="4525962"/>
          </a:xfrm>
          <a:pattFill prst="pct10">
            <a:fgClr>
              <a:srgbClr val="FFFF00"/>
            </a:fgClr>
            <a:bgClr>
              <a:schemeClr val="bg1"/>
            </a:bgClr>
          </a:pattFill>
        </p:spPr>
        <p:txBody>
          <a:bodyPr/>
          <a:lstStyle/>
          <a:p>
            <a:r>
              <a:rPr lang="es-ES" b="1" dirty="0" err="1">
                <a:solidFill>
                  <a:srgbClr val="C00000"/>
                </a:solidFill>
              </a:rPr>
              <a:t>Oligomicina</a:t>
            </a:r>
            <a:r>
              <a:rPr lang="es-ES" dirty="0"/>
              <a:t>: Bloquea el flujo de protones a través de </a:t>
            </a:r>
            <a:r>
              <a:rPr lang="es-ES" dirty="0" err="1" smtClean="0"/>
              <a:t>Fo</a:t>
            </a:r>
            <a:endParaRPr lang="es-ES" dirty="0"/>
          </a:p>
          <a:p>
            <a:endParaRPr lang="es-ES" dirty="0"/>
          </a:p>
          <a:p>
            <a:r>
              <a:rPr lang="es-ES" dirty="0"/>
              <a:t>Se inhibe la síntesis de ATP</a:t>
            </a:r>
          </a:p>
          <a:p>
            <a:pPr>
              <a:buNone/>
            </a:pPr>
            <a:endParaRPr lang="es-ES" dirty="0"/>
          </a:p>
          <a:p>
            <a:r>
              <a:rPr lang="es-ES" dirty="0"/>
              <a:t>Se acumulan protones y se produce una fuerza inversa deteniéndose el transporte de </a:t>
            </a:r>
            <a:r>
              <a:rPr lang="es-ES" dirty="0" smtClean="0"/>
              <a:t>electrones </a:t>
            </a:r>
            <a:endParaRPr lang="es-E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142908" y="1857364"/>
            <a:ext cx="9353551" cy="3738566"/>
          </a:xfrm>
          <a:prstGeom prst="rect">
            <a:avLst/>
          </a:prstGeom>
          <a:noFill/>
          <a:ln w="9525">
            <a:noFill/>
            <a:miter lim="800000"/>
            <a:headEnd/>
            <a:tailEnd/>
          </a:ln>
        </p:spPr>
      </p:pic>
      <p:sp>
        <p:nvSpPr>
          <p:cNvPr id="3" name="2 CuadroTexto"/>
          <p:cNvSpPr txBox="1"/>
          <p:nvPr/>
        </p:nvSpPr>
        <p:spPr>
          <a:xfrm>
            <a:off x="571472" y="785794"/>
            <a:ext cx="8456932" cy="1015663"/>
          </a:xfrm>
          <a:prstGeom prst="rect">
            <a:avLst/>
          </a:prstGeom>
          <a:noFill/>
        </p:spPr>
        <p:txBody>
          <a:bodyPr wrap="none" rtlCol="0">
            <a:spAutoFit/>
          </a:bodyPr>
          <a:lstStyle/>
          <a:p>
            <a:pPr algn="ctr"/>
            <a:r>
              <a:rPr lang="es-ES_tradnl" sz="2000" b="1" dirty="0" smtClean="0">
                <a:latin typeface="Arial" pitchFamily="34" charset="0"/>
                <a:cs typeface="Arial" pitchFamily="34" charset="0"/>
              </a:rPr>
              <a:t>Producción de ATP acoplada al Transporte Electrónico mitocondrial</a:t>
            </a:r>
          </a:p>
          <a:p>
            <a:pPr algn="ctr"/>
            <a:r>
              <a:rPr lang="es-ES_tradnl" sz="2000" b="1" dirty="0" smtClean="0">
                <a:solidFill>
                  <a:srgbClr val="C00000"/>
                </a:solidFill>
                <a:latin typeface="Arial" pitchFamily="34" charset="0"/>
                <a:cs typeface="Arial" pitchFamily="34" charset="0"/>
              </a:rPr>
              <a:t>Acción de Inhibidores del transporte</a:t>
            </a:r>
          </a:p>
          <a:p>
            <a:pPr algn="ctr"/>
            <a:r>
              <a:rPr lang="es-ES_tradnl" sz="2000" b="1" dirty="0" smtClean="0">
                <a:solidFill>
                  <a:srgbClr val="0000CC"/>
                </a:solidFill>
                <a:latin typeface="Arial" pitchFamily="34" charset="0"/>
                <a:cs typeface="Arial" pitchFamily="34" charset="0"/>
              </a:rPr>
              <a:t>Dadores de electrones – Aceptores artificiales de electrones</a:t>
            </a:r>
            <a:endParaRPr lang="es-AR" sz="2000" b="1" dirty="0">
              <a:solidFill>
                <a:srgbClr val="0000CC"/>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3" descr="10%"/>
          <p:cNvSpPr txBox="1">
            <a:spLocks noChangeArrowheads="1"/>
          </p:cNvSpPr>
          <p:nvPr/>
        </p:nvSpPr>
        <p:spPr bwMode="auto">
          <a:xfrm>
            <a:off x="500034" y="1071546"/>
            <a:ext cx="8172450" cy="5284787"/>
          </a:xfrm>
          <a:prstGeom prst="rect">
            <a:avLst/>
          </a:prstGeom>
          <a:solidFill>
            <a:schemeClr val="bg1"/>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eaLnBrk="1" hangingPunct="1">
              <a:defRPr/>
            </a:pPr>
            <a:r>
              <a:rPr lang="es-MX" sz="2400" dirty="0" smtClean="0">
                <a:solidFill>
                  <a:prstClr val="black"/>
                </a:solidFill>
                <a:latin typeface="Arial" pitchFamily="34" charset="0"/>
                <a:cs typeface="Arial" pitchFamily="34" charset="0"/>
              </a:rPr>
              <a:t>Compuestos que </a:t>
            </a:r>
            <a:r>
              <a:rPr lang="es-MX" sz="2400" dirty="0">
                <a:solidFill>
                  <a:prstClr val="black"/>
                </a:solidFill>
                <a:latin typeface="Arial" pitchFamily="34" charset="0"/>
                <a:cs typeface="Arial" pitchFamily="34" charset="0"/>
              </a:rPr>
              <a:t>impiden la síntesis de ATP, pero no bloquean el flujo de electrones, de esa manera desacoplan  la cadena respiratoria de la </a:t>
            </a:r>
            <a:r>
              <a:rPr lang="es-MX" sz="2400" dirty="0" err="1">
                <a:solidFill>
                  <a:prstClr val="black"/>
                </a:solidFill>
                <a:latin typeface="Arial" pitchFamily="34" charset="0"/>
                <a:cs typeface="Arial" pitchFamily="34" charset="0"/>
              </a:rPr>
              <a:t>fosforilación</a:t>
            </a:r>
            <a:r>
              <a:rPr lang="es-MX" sz="2400" dirty="0">
                <a:solidFill>
                  <a:prstClr val="black"/>
                </a:solidFill>
                <a:latin typeface="Arial" pitchFamily="34" charset="0"/>
                <a:cs typeface="Arial" pitchFamily="34" charset="0"/>
              </a:rPr>
              <a:t> </a:t>
            </a:r>
            <a:r>
              <a:rPr lang="es-MX" sz="2400" dirty="0" err="1" smtClean="0">
                <a:solidFill>
                  <a:prstClr val="black"/>
                </a:solidFill>
                <a:latin typeface="Arial" pitchFamily="34" charset="0"/>
                <a:cs typeface="Arial" pitchFamily="34" charset="0"/>
              </a:rPr>
              <a:t>oxidativa</a:t>
            </a:r>
            <a:endParaRPr lang="es-MX" sz="2400" dirty="0" smtClean="0">
              <a:solidFill>
                <a:prstClr val="black"/>
              </a:solidFill>
              <a:latin typeface="Arial" pitchFamily="34" charset="0"/>
              <a:cs typeface="Arial" pitchFamily="34" charset="0"/>
            </a:endParaRPr>
          </a:p>
          <a:p>
            <a:pPr eaLnBrk="1" hangingPunct="1">
              <a:buNone/>
              <a:defRPr/>
            </a:pPr>
            <a:endParaRPr lang="es-MX" sz="2400" dirty="0" smtClean="0">
              <a:solidFill>
                <a:prstClr val="black"/>
              </a:solidFill>
              <a:latin typeface="Arial" pitchFamily="34" charset="0"/>
              <a:cs typeface="Arial" pitchFamily="34" charset="0"/>
            </a:endParaRPr>
          </a:p>
          <a:p>
            <a:pPr eaLnBrk="1" hangingPunct="1">
              <a:buNone/>
              <a:defRPr/>
            </a:pPr>
            <a:r>
              <a:rPr lang="es-MX" sz="2400" dirty="0" smtClean="0">
                <a:solidFill>
                  <a:prstClr val="black"/>
                </a:solidFill>
                <a:latin typeface="Arial" pitchFamily="34" charset="0"/>
                <a:cs typeface="Arial" pitchFamily="34" charset="0"/>
              </a:rPr>
              <a:t>Ejemplos</a:t>
            </a:r>
          </a:p>
          <a:p>
            <a:pPr eaLnBrk="1" hangingPunct="1">
              <a:defRPr/>
            </a:pPr>
            <a:r>
              <a:rPr lang="es-MX" sz="2400" b="1" dirty="0" smtClean="0">
                <a:solidFill>
                  <a:srgbClr val="5A0EE2"/>
                </a:solidFill>
                <a:latin typeface="Arial" pitchFamily="34" charset="0"/>
                <a:cs typeface="Arial" pitchFamily="34" charset="0"/>
              </a:rPr>
              <a:t>2,4-dinitrofenol (DNF) </a:t>
            </a:r>
            <a:r>
              <a:rPr lang="es-MX" sz="2400" dirty="0" smtClean="0">
                <a:solidFill>
                  <a:prstClr val="black"/>
                </a:solidFill>
                <a:latin typeface="Arial" pitchFamily="34" charset="0"/>
                <a:cs typeface="Arial" pitchFamily="34" charset="0"/>
              </a:rPr>
              <a:t>transfiere iones hidrógeno desde el lado externo hacia la matriz y anula el gradiente de protones  creado por la cadena respiratoria. </a:t>
            </a:r>
            <a:r>
              <a:rPr lang="es-MX" sz="2000" dirty="0" smtClean="0">
                <a:solidFill>
                  <a:prstClr val="black"/>
                </a:solidFill>
                <a:latin typeface="Arial" pitchFamily="34" charset="0"/>
                <a:cs typeface="Arial" pitchFamily="34" charset="0"/>
              </a:rPr>
              <a:t>Es una sustancia exógena y artificial</a:t>
            </a:r>
          </a:p>
          <a:p>
            <a:pPr eaLnBrk="1" hangingPunct="1">
              <a:buNone/>
              <a:defRPr/>
            </a:pPr>
            <a:endParaRPr lang="es-MX" sz="2000" dirty="0" smtClean="0">
              <a:solidFill>
                <a:prstClr val="black"/>
              </a:solidFill>
              <a:latin typeface="Arial" pitchFamily="34" charset="0"/>
              <a:cs typeface="Arial" pitchFamily="34" charset="0"/>
            </a:endParaRPr>
          </a:p>
          <a:p>
            <a:pPr eaLnBrk="1" hangingPunct="1">
              <a:defRPr/>
            </a:pPr>
            <a:r>
              <a:rPr lang="es-MX" sz="2400" b="1" dirty="0" err="1" smtClean="0">
                <a:solidFill>
                  <a:srgbClr val="5A0EE2"/>
                </a:solidFill>
                <a:latin typeface="Arial" pitchFamily="34" charset="0"/>
                <a:cs typeface="Arial" pitchFamily="34" charset="0"/>
              </a:rPr>
              <a:t>Termogenina</a:t>
            </a:r>
            <a:r>
              <a:rPr lang="es-MX" sz="2400" b="1" dirty="0" smtClean="0">
                <a:solidFill>
                  <a:prstClr val="black"/>
                </a:solidFill>
                <a:latin typeface="Arial" pitchFamily="34" charset="0"/>
                <a:cs typeface="Arial" pitchFamily="34" charset="0"/>
              </a:rPr>
              <a:t> </a:t>
            </a:r>
            <a:r>
              <a:rPr lang="es-MX" sz="2400" dirty="0" smtClean="0">
                <a:solidFill>
                  <a:prstClr val="black"/>
                </a:solidFill>
                <a:latin typeface="Arial" pitchFamily="34" charset="0"/>
                <a:cs typeface="Arial" pitchFamily="34" charset="0"/>
              </a:rPr>
              <a:t>de la “grasa parda”-</a:t>
            </a:r>
            <a:r>
              <a:rPr lang="es-AR" sz="2400" b="1" dirty="0" smtClean="0">
                <a:latin typeface="Arial" pitchFamily="34" charset="0"/>
                <a:cs typeface="Arial" pitchFamily="34" charset="0"/>
              </a:rPr>
              <a:t> </a:t>
            </a:r>
            <a:r>
              <a:rPr lang="es-AR" sz="2000" dirty="0" smtClean="0">
                <a:latin typeface="Arial" pitchFamily="34" charset="0"/>
                <a:cs typeface="Arial" pitchFamily="34" charset="0"/>
              </a:rPr>
              <a:t>Es una sustancia natural, importante para el mantenimiento de la temperatura corporal en animales </a:t>
            </a:r>
            <a:r>
              <a:rPr lang="es-AR" sz="2000" dirty="0" err="1" smtClean="0">
                <a:latin typeface="Arial" pitchFamily="34" charset="0"/>
                <a:cs typeface="Arial" pitchFamily="34" charset="0"/>
              </a:rPr>
              <a:t>hibernantes</a:t>
            </a:r>
            <a:r>
              <a:rPr lang="es-AR" sz="2000" dirty="0" smtClean="0">
                <a:latin typeface="Arial" pitchFamily="34" charset="0"/>
                <a:cs typeface="Arial" pitchFamily="34" charset="0"/>
              </a:rPr>
              <a:t> y en recién nacidos</a:t>
            </a:r>
          </a:p>
          <a:p>
            <a:pPr eaLnBrk="1" hangingPunct="1">
              <a:defRPr/>
            </a:pPr>
            <a:endParaRPr lang="es-AR" sz="2400" dirty="0">
              <a:solidFill>
                <a:prstClr val="black"/>
              </a:solidFill>
              <a:latin typeface="Arial" pitchFamily="34" charset="0"/>
              <a:cs typeface="Arial" pitchFamily="34" charset="0"/>
            </a:endParaRPr>
          </a:p>
        </p:txBody>
      </p:sp>
      <p:sp>
        <p:nvSpPr>
          <p:cNvPr id="4" name="Rectangle 6"/>
          <p:cNvSpPr txBox="1">
            <a:spLocks noChangeArrowheads="1"/>
          </p:cNvSpPr>
          <p:nvPr/>
        </p:nvSpPr>
        <p:spPr>
          <a:xfrm>
            <a:off x="468313" y="260350"/>
            <a:ext cx="8229600" cy="739758"/>
          </a:xfrm>
          <a:prstGeom prst="rect">
            <a:avLst/>
          </a:prstGeom>
          <a:gradFill rotWithShape="1">
            <a:gsLst>
              <a:gs pos="0">
                <a:srgbClr val="5E9EFF"/>
              </a:gs>
              <a:gs pos="39999">
                <a:srgbClr val="85C2FF"/>
              </a:gs>
              <a:gs pos="70000">
                <a:srgbClr val="C4D6EB"/>
              </a:gs>
              <a:gs pos="100000">
                <a:srgbClr val="FFEBFA"/>
              </a:gs>
            </a:gsLst>
            <a:lin ang="5400000" scaled="0"/>
          </a:gra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3200" b="1" i="0" u="none" strike="noStrike" kern="1200" cap="none" spc="0" normalizeH="0" baseline="0" noProof="0" dirty="0" smtClean="0">
                <a:ln>
                  <a:noFill/>
                </a:ln>
                <a:solidFill>
                  <a:schemeClr val="accent6">
                    <a:lumMod val="50000"/>
                  </a:schemeClr>
                </a:solidFill>
                <a:effectLst/>
                <a:uLnTx/>
                <a:uFillTx/>
                <a:latin typeface="+mj-lt"/>
                <a:ea typeface="+mj-ea"/>
                <a:cs typeface="+mj-cs"/>
              </a:rPr>
              <a:t>DESACOPLANTES</a:t>
            </a:r>
            <a:endParaRPr kumimoji="0" lang="es-ES" sz="3200" b="1" i="0" u="none" strike="noStrike" kern="1200" cap="none" spc="0" normalizeH="0" baseline="0" noProof="0" dirty="0">
              <a:ln>
                <a:noFill/>
              </a:ln>
              <a:solidFill>
                <a:schemeClr val="accent6">
                  <a:lumMod val="50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p:cNvPicPr>
            <a:picLocks noChangeAspect="1" noChangeArrowheads="1"/>
          </p:cNvPicPr>
          <p:nvPr/>
        </p:nvPicPr>
        <p:blipFill>
          <a:blip r:embed="rId2"/>
          <a:srcRect/>
          <a:stretch>
            <a:fillRect/>
          </a:stretch>
        </p:blipFill>
        <p:spPr bwMode="auto">
          <a:xfrm>
            <a:off x="1071538" y="1066852"/>
            <a:ext cx="7313740" cy="5076792"/>
          </a:xfrm>
          <a:prstGeom prst="rect">
            <a:avLst/>
          </a:prstGeom>
          <a:noFill/>
          <a:ln w="9525">
            <a:noFill/>
            <a:miter lim="800000"/>
            <a:headEnd/>
            <a:tailEnd/>
          </a:ln>
        </p:spPr>
      </p:pic>
      <p:sp>
        <p:nvSpPr>
          <p:cNvPr id="4" name="Rectangle 6"/>
          <p:cNvSpPr>
            <a:spLocks noGrp="1" noChangeArrowheads="1"/>
          </p:cNvSpPr>
          <p:nvPr>
            <p:ph type="title"/>
          </p:nvPr>
        </p:nvSpPr>
        <p:spPr>
          <a:xfrm>
            <a:off x="468313" y="260350"/>
            <a:ext cx="8229600" cy="739758"/>
          </a:xfrm>
          <a:gradFill>
            <a:gsLst>
              <a:gs pos="0">
                <a:srgbClr val="5E9EFF"/>
              </a:gs>
              <a:gs pos="39999">
                <a:srgbClr val="85C2FF"/>
              </a:gs>
              <a:gs pos="70000">
                <a:srgbClr val="C4D6EB"/>
              </a:gs>
              <a:gs pos="100000">
                <a:srgbClr val="FFEBFA"/>
              </a:gs>
            </a:gsLst>
            <a:lin ang="5400000" scaled="0"/>
          </a:gradFill>
          <a:ln>
            <a:noFill/>
            <a:miter lim="800000"/>
            <a:headEnd/>
            <a:tailEnd/>
          </a:ln>
        </p:spPr>
        <p:txBody>
          <a:bodyPr/>
          <a:lstStyle/>
          <a:p>
            <a:pPr eaLnBrk="1" hangingPunct="1"/>
            <a:r>
              <a:rPr lang="es-ES" altLang="es-AR" sz="3200" b="1" dirty="0" smtClean="0">
                <a:solidFill>
                  <a:schemeClr val="accent6">
                    <a:lumMod val="50000"/>
                  </a:schemeClr>
                </a:solidFill>
              </a:rPr>
              <a:t>DESACOPLANTES</a:t>
            </a:r>
          </a:p>
        </p:txBody>
      </p:sp>
      <p:sp>
        <p:nvSpPr>
          <p:cNvPr id="5" name="Text Box 11"/>
          <p:cNvSpPr txBox="1">
            <a:spLocks noChangeArrowheads="1"/>
          </p:cNvSpPr>
          <p:nvPr/>
        </p:nvSpPr>
        <p:spPr bwMode="auto">
          <a:xfrm>
            <a:off x="1409695" y="4292600"/>
            <a:ext cx="2662239" cy="369332"/>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eaLnBrk="1" hangingPunct="1">
              <a:spcBef>
                <a:spcPct val="50000"/>
              </a:spcBef>
            </a:pPr>
            <a:r>
              <a:rPr lang="es-ES" altLang="es-AR" b="1" baseline="0" dirty="0">
                <a:solidFill>
                  <a:srgbClr val="0000FF"/>
                </a:solidFill>
              </a:rPr>
              <a:t>2,4 </a:t>
            </a:r>
            <a:r>
              <a:rPr lang="es-ES" altLang="es-AR" b="1" baseline="0" dirty="0" err="1">
                <a:solidFill>
                  <a:srgbClr val="0000FF"/>
                </a:solidFill>
              </a:rPr>
              <a:t>Dinitrofenol</a:t>
            </a:r>
            <a:r>
              <a:rPr lang="es-ES" altLang="es-AR" b="1" baseline="0" dirty="0">
                <a:solidFill>
                  <a:srgbClr val="0000FF"/>
                </a:solidFill>
              </a:rPr>
              <a:t> (</a:t>
            </a:r>
            <a:r>
              <a:rPr lang="es-ES" altLang="es-AR" b="1" baseline="0" dirty="0" smtClean="0">
                <a:solidFill>
                  <a:srgbClr val="0000FF"/>
                </a:solidFill>
              </a:rPr>
              <a:t>DNF)</a:t>
            </a:r>
            <a:endParaRPr lang="es-ES" altLang="es-AR" b="1" baseline="0" dirty="0">
              <a:solidFill>
                <a:srgbClr val="0000FF"/>
              </a:solidFill>
            </a:endParaRPr>
          </a:p>
        </p:txBody>
      </p:sp>
      <p:sp>
        <p:nvSpPr>
          <p:cNvPr id="6" name="Text Box 9"/>
          <p:cNvSpPr txBox="1">
            <a:spLocks noChangeArrowheads="1"/>
          </p:cNvSpPr>
          <p:nvPr/>
        </p:nvSpPr>
        <p:spPr bwMode="auto">
          <a:xfrm>
            <a:off x="214282" y="5357826"/>
            <a:ext cx="4814895" cy="784830"/>
          </a:xfrm>
          <a:prstGeom prst="rect">
            <a:avLst/>
          </a:prstGeom>
          <a:solidFill>
            <a:srgbClr val="FBFDA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aseline="-25000">
                <a:solidFill>
                  <a:schemeClr val="tx1"/>
                </a:solidFill>
                <a:latin typeface="Arial" charset="0"/>
                <a:cs typeface="Arial" charset="0"/>
              </a:defRPr>
            </a:lvl1pPr>
            <a:lvl2pPr marL="742950" indent="-285750" eaLnBrk="0" hangingPunct="0">
              <a:defRPr baseline="-25000">
                <a:solidFill>
                  <a:schemeClr val="tx1"/>
                </a:solidFill>
                <a:latin typeface="Arial" charset="0"/>
                <a:cs typeface="Arial" charset="0"/>
              </a:defRPr>
            </a:lvl2pPr>
            <a:lvl3pPr marL="1143000" indent="-228600" eaLnBrk="0" hangingPunct="0">
              <a:defRPr baseline="-25000">
                <a:solidFill>
                  <a:schemeClr val="tx1"/>
                </a:solidFill>
                <a:latin typeface="Arial" charset="0"/>
                <a:cs typeface="Arial" charset="0"/>
              </a:defRPr>
            </a:lvl3pPr>
            <a:lvl4pPr marL="1600200" indent="-228600" eaLnBrk="0" hangingPunct="0">
              <a:defRPr baseline="-25000">
                <a:solidFill>
                  <a:schemeClr val="tx1"/>
                </a:solidFill>
                <a:latin typeface="Arial" charset="0"/>
                <a:cs typeface="Arial" charset="0"/>
              </a:defRPr>
            </a:lvl4pPr>
            <a:lvl5pPr marL="2057400" indent="-228600" eaLnBrk="0" hangingPunct="0">
              <a:defRPr baseline="-25000">
                <a:solidFill>
                  <a:schemeClr val="tx1"/>
                </a:solidFill>
                <a:latin typeface="Arial" charset="0"/>
                <a:cs typeface="Arial" charset="0"/>
              </a:defRPr>
            </a:lvl5pPr>
            <a:lvl6pPr marL="2514600" indent="-228600" eaLnBrk="0" fontAlgn="base" hangingPunct="0">
              <a:spcBef>
                <a:spcPct val="0"/>
              </a:spcBef>
              <a:spcAft>
                <a:spcPct val="0"/>
              </a:spcAft>
              <a:defRPr baseline="-25000">
                <a:solidFill>
                  <a:schemeClr val="tx1"/>
                </a:solidFill>
                <a:latin typeface="Arial" charset="0"/>
                <a:cs typeface="Arial" charset="0"/>
              </a:defRPr>
            </a:lvl6pPr>
            <a:lvl7pPr marL="2971800" indent="-228600" eaLnBrk="0" fontAlgn="base" hangingPunct="0">
              <a:spcBef>
                <a:spcPct val="0"/>
              </a:spcBef>
              <a:spcAft>
                <a:spcPct val="0"/>
              </a:spcAft>
              <a:defRPr baseline="-25000">
                <a:solidFill>
                  <a:schemeClr val="tx1"/>
                </a:solidFill>
                <a:latin typeface="Arial" charset="0"/>
                <a:cs typeface="Arial" charset="0"/>
              </a:defRPr>
            </a:lvl7pPr>
            <a:lvl8pPr marL="3429000" indent="-228600" eaLnBrk="0" fontAlgn="base" hangingPunct="0">
              <a:spcBef>
                <a:spcPct val="0"/>
              </a:spcBef>
              <a:spcAft>
                <a:spcPct val="0"/>
              </a:spcAft>
              <a:defRPr baseline="-25000">
                <a:solidFill>
                  <a:schemeClr val="tx1"/>
                </a:solidFill>
                <a:latin typeface="Arial" charset="0"/>
                <a:cs typeface="Arial" charset="0"/>
              </a:defRPr>
            </a:lvl8pPr>
            <a:lvl9pPr marL="3886200" indent="-228600" eaLnBrk="0" fontAlgn="base" hangingPunct="0">
              <a:spcBef>
                <a:spcPct val="0"/>
              </a:spcBef>
              <a:spcAft>
                <a:spcPct val="0"/>
              </a:spcAft>
              <a:defRPr baseline="-25000">
                <a:solidFill>
                  <a:schemeClr val="tx1"/>
                </a:solidFill>
                <a:latin typeface="Arial" charset="0"/>
                <a:cs typeface="Arial" charset="0"/>
              </a:defRPr>
            </a:lvl9pPr>
          </a:lstStyle>
          <a:p>
            <a:pPr algn="ctr" eaLnBrk="1" hangingPunct="1">
              <a:spcBef>
                <a:spcPct val="50000"/>
              </a:spcBef>
            </a:pPr>
            <a:r>
              <a:rPr lang="es-ES" altLang="es-AR" b="1" baseline="0" dirty="0"/>
              <a:t>Actúan como </a:t>
            </a:r>
            <a:r>
              <a:rPr lang="es-ES" altLang="es-AR" b="1" baseline="0" dirty="0" err="1"/>
              <a:t>ionóforos</a:t>
            </a:r>
            <a:r>
              <a:rPr lang="es-ES" altLang="es-AR" b="1" baseline="0" dirty="0"/>
              <a:t> </a:t>
            </a:r>
            <a:endParaRPr lang="es-ES" altLang="es-AR" b="1" baseline="0" dirty="0" smtClean="0"/>
          </a:p>
          <a:p>
            <a:pPr algn="ctr" eaLnBrk="1" hangingPunct="1">
              <a:spcBef>
                <a:spcPct val="50000"/>
              </a:spcBef>
            </a:pPr>
            <a:r>
              <a:rPr lang="es-ES" altLang="es-AR" b="1" baseline="0" dirty="0" smtClean="0"/>
              <a:t>eliminando </a:t>
            </a:r>
            <a:r>
              <a:rPr lang="es-ES" altLang="es-AR" b="1" baseline="0" dirty="0"/>
              <a:t>el gradiente de protones.</a:t>
            </a:r>
          </a:p>
        </p:txBody>
      </p:sp>
      <p:sp>
        <p:nvSpPr>
          <p:cNvPr id="7" name="6 Elipse"/>
          <p:cNvSpPr/>
          <p:nvPr/>
        </p:nvSpPr>
        <p:spPr>
          <a:xfrm>
            <a:off x="7858174" y="3929066"/>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9" name="8 Elipse"/>
          <p:cNvSpPr/>
          <p:nvPr/>
        </p:nvSpPr>
        <p:spPr>
          <a:xfrm>
            <a:off x="5572158" y="2428868"/>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0" name="9 Elipse"/>
          <p:cNvSpPr/>
          <p:nvPr/>
        </p:nvSpPr>
        <p:spPr>
          <a:xfrm>
            <a:off x="3357554" y="2428868"/>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
        <p:nvSpPr>
          <p:cNvPr id="11" name="10 Elipse"/>
          <p:cNvSpPr/>
          <p:nvPr/>
        </p:nvSpPr>
        <p:spPr>
          <a:xfrm>
            <a:off x="2500298" y="2643182"/>
            <a:ext cx="428602" cy="357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14414" y="1407274"/>
            <a:ext cx="6643733" cy="4093428"/>
          </a:xfrm>
          <a:prstGeom prst="rect">
            <a:avLst/>
          </a:prstGeom>
          <a:noFill/>
        </p:spPr>
        <p:txBody>
          <a:bodyPr wrap="square" rtlCol="0">
            <a:spAutoFit/>
          </a:bodyPr>
          <a:lstStyle/>
          <a:p>
            <a:pPr algn="just"/>
            <a:r>
              <a:rPr lang="es-AR" sz="2000" b="1" dirty="0" smtClean="0">
                <a:latin typeface="Arial" pitchFamily="34" charset="0"/>
                <a:cs typeface="Arial" pitchFamily="34" charset="0"/>
              </a:rPr>
              <a:t>Problema)</a:t>
            </a:r>
            <a:r>
              <a:rPr lang="es-AR" sz="2000" dirty="0" smtClean="0">
                <a:latin typeface="Arial" pitchFamily="34" charset="0"/>
                <a:cs typeface="Arial" pitchFamily="34" charset="0"/>
              </a:rPr>
              <a:t> La </a:t>
            </a:r>
            <a:r>
              <a:rPr lang="es-ES" sz="2000" b="1" i="1" dirty="0" smtClean="0">
                <a:latin typeface="Arial" pitchFamily="34" charset="0"/>
                <a:cs typeface="Arial" pitchFamily="34" charset="0"/>
              </a:rPr>
              <a:t>“grasa parda</a:t>
            </a:r>
            <a:r>
              <a:rPr lang="es-ES" sz="2000" dirty="0" smtClean="0">
                <a:latin typeface="Arial" pitchFamily="34" charset="0"/>
                <a:cs typeface="Arial" pitchFamily="34" charset="0"/>
              </a:rPr>
              <a:t>” es un tipo de tejido adiposo  que poseen los animales que hibernan y  los niños, y que también está presente (aunque en baja proporción) en seres humanos adultos. Este tejido posee un alto contenido en mitocondrias (dándole una apariencia marrón), las cuales tienen una relación P/O menor que 1. </a:t>
            </a:r>
            <a:endParaRPr lang="es-AR" sz="2000" dirty="0" smtClean="0">
              <a:latin typeface="Arial" pitchFamily="34" charset="0"/>
              <a:cs typeface="Arial" pitchFamily="34" charset="0"/>
            </a:endParaRPr>
          </a:p>
          <a:p>
            <a:pPr algn="just"/>
            <a:endParaRPr lang="es-ES" sz="2000" dirty="0" smtClean="0">
              <a:latin typeface="Arial" pitchFamily="34" charset="0"/>
              <a:cs typeface="Arial" pitchFamily="34" charset="0"/>
            </a:endParaRPr>
          </a:p>
          <a:p>
            <a:pPr algn="just"/>
            <a:r>
              <a:rPr lang="es-ES" sz="2000" dirty="0" smtClean="0">
                <a:solidFill>
                  <a:srgbClr val="B907A4"/>
                </a:solidFill>
                <a:latin typeface="Arial" pitchFamily="34" charset="0"/>
                <a:cs typeface="Arial" pitchFamily="34" charset="0"/>
              </a:rPr>
              <a:t>a) </a:t>
            </a:r>
            <a:r>
              <a:rPr lang="es-ES" sz="2000" dirty="0" smtClean="0">
                <a:solidFill>
                  <a:srgbClr val="BD038C"/>
                </a:solidFill>
                <a:latin typeface="Arial" pitchFamily="34" charset="0"/>
                <a:cs typeface="Arial" pitchFamily="34" charset="0"/>
              </a:rPr>
              <a:t>¿Qué papel fisiológico desempeñan las mitocondrias de este tejido?</a:t>
            </a:r>
            <a:endParaRPr lang="es-AR" sz="2000" dirty="0" smtClean="0">
              <a:solidFill>
                <a:srgbClr val="BD038C"/>
              </a:solidFill>
              <a:latin typeface="Arial" pitchFamily="34" charset="0"/>
              <a:cs typeface="Arial" pitchFamily="34" charset="0"/>
            </a:endParaRPr>
          </a:p>
          <a:p>
            <a:pPr algn="just"/>
            <a:r>
              <a:rPr lang="es-ES" sz="2000" dirty="0" smtClean="0">
                <a:solidFill>
                  <a:srgbClr val="BD038C"/>
                </a:solidFill>
                <a:latin typeface="Arial" pitchFamily="34" charset="0"/>
                <a:cs typeface="Arial" pitchFamily="34" charset="0"/>
              </a:rPr>
              <a:t>b) ¿Qué diferencias hay entre las mitocondrias de este tejido y las de otros tejidos?</a:t>
            </a:r>
            <a:endParaRPr lang="es-AR" sz="2000" dirty="0" smtClean="0">
              <a:solidFill>
                <a:srgbClr val="BD038C"/>
              </a:solidFill>
              <a:latin typeface="Arial" pitchFamily="34" charset="0"/>
              <a:cs typeface="Arial" pitchFamily="34" charset="0"/>
            </a:endParaRPr>
          </a:p>
          <a:p>
            <a:pPr algn="just"/>
            <a:endParaRPr lang="es-AR" sz="20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00035" y="428605"/>
            <a:ext cx="4143607" cy="6429396"/>
          </a:xfrm>
          <a:prstGeom prst="rect">
            <a:avLst/>
          </a:prstGeom>
          <a:noFill/>
          <a:ln w="9525">
            <a:noFill/>
            <a:miter lim="800000"/>
            <a:headEnd/>
            <a:tailEnd/>
          </a:ln>
          <a:effectLst/>
        </p:spPr>
      </p:pic>
      <p:sp>
        <p:nvSpPr>
          <p:cNvPr id="3" name="2 CuadroTexto"/>
          <p:cNvSpPr txBox="1"/>
          <p:nvPr/>
        </p:nvSpPr>
        <p:spPr>
          <a:xfrm>
            <a:off x="4857752" y="2143116"/>
            <a:ext cx="3331361" cy="2092881"/>
          </a:xfrm>
          <a:prstGeom prst="rect">
            <a:avLst/>
          </a:prstGeom>
          <a:noFill/>
        </p:spPr>
        <p:txBody>
          <a:bodyPr wrap="none" rtlCol="0">
            <a:spAutoFit/>
          </a:bodyPr>
          <a:lstStyle/>
          <a:p>
            <a:pPr algn="ctr"/>
            <a:r>
              <a:rPr lang="es-ES_tradnl" sz="2000" b="1" dirty="0" smtClean="0">
                <a:solidFill>
                  <a:srgbClr val="C00000"/>
                </a:solidFill>
                <a:latin typeface="Arial" pitchFamily="34" charset="0"/>
                <a:cs typeface="Arial" pitchFamily="34" charset="0"/>
              </a:rPr>
              <a:t>Un </a:t>
            </a:r>
            <a:r>
              <a:rPr lang="es-ES_tradnl" sz="2000" b="1" dirty="0" err="1" smtClean="0">
                <a:solidFill>
                  <a:srgbClr val="C00000"/>
                </a:solidFill>
                <a:latin typeface="Arial" pitchFamily="34" charset="0"/>
                <a:cs typeface="Arial" pitchFamily="34" charset="0"/>
              </a:rPr>
              <a:t>desacoplante</a:t>
            </a:r>
            <a:r>
              <a:rPr lang="es-ES_tradnl" sz="2000" b="1" dirty="0" smtClean="0">
                <a:solidFill>
                  <a:srgbClr val="C00000"/>
                </a:solidFill>
                <a:latin typeface="Arial" pitchFamily="34" charset="0"/>
                <a:cs typeface="Arial" pitchFamily="34" charset="0"/>
              </a:rPr>
              <a:t> natural</a:t>
            </a:r>
          </a:p>
          <a:p>
            <a:pPr algn="ctr"/>
            <a:endParaRPr lang="es-ES_tradnl" sz="2000" b="1" dirty="0" smtClean="0">
              <a:solidFill>
                <a:srgbClr val="C00000"/>
              </a:solidFill>
              <a:latin typeface="Arial" pitchFamily="34" charset="0"/>
              <a:cs typeface="Arial" pitchFamily="34" charset="0"/>
            </a:endParaRPr>
          </a:p>
          <a:p>
            <a:pPr algn="ctr"/>
            <a:endParaRPr lang="es-ES_tradnl" sz="2000" b="1" dirty="0" smtClean="0">
              <a:solidFill>
                <a:srgbClr val="C00000"/>
              </a:solidFill>
              <a:latin typeface="Arial" pitchFamily="34" charset="0"/>
              <a:cs typeface="Arial" pitchFamily="34" charset="0"/>
            </a:endParaRPr>
          </a:p>
          <a:p>
            <a:pPr algn="ctr"/>
            <a:r>
              <a:rPr lang="es-ES_tradnl" sz="2000" b="1" dirty="0" smtClean="0">
                <a:solidFill>
                  <a:srgbClr val="C00000"/>
                </a:solidFill>
                <a:latin typeface="Arial" pitchFamily="34" charset="0"/>
                <a:cs typeface="Arial" pitchFamily="34" charset="0"/>
              </a:rPr>
              <a:t>Proteína TERMOGENINA</a:t>
            </a:r>
            <a:endParaRPr lang="es-ES_tradnl" b="1" dirty="0" smtClean="0">
              <a:solidFill>
                <a:srgbClr val="C00000"/>
              </a:solidFill>
              <a:latin typeface="Arial" pitchFamily="34" charset="0"/>
              <a:cs typeface="Arial" pitchFamily="34" charset="0"/>
            </a:endParaRPr>
          </a:p>
          <a:p>
            <a:pPr algn="ctr"/>
            <a:endParaRPr lang="es-ES_tradnl" b="1" dirty="0" smtClean="0">
              <a:solidFill>
                <a:srgbClr val="C00000"/>
              </a:solidFill>
              <a:latin typeface="Arial" pitchFamily="34" charset="0"/>
              <a:cs typeface="Arial" pitchFamily="34" charset="0"/>
            </a:endParaRPr>
          </a:p>
          <a:p>
            <a:pPr algn="ctr"/>
            <a:r>
              <a:rPr lang="es-ES_tradnl" sz="1600" b="1" dirty="0" smtClean="0">
                <a:solidFill>
                  <a:srgbClr val="C00000"/>
                </a:solidFill>
                <a:latin typeface="Arial" pitchFamily="34" charset="0"/>
                <a:cs typeface="Arial" pitchFamily="34" charset="0"/>
              </a:rPr>
              <a:t>Generación de calor</a:t>
            </a:r>
          </a:p>
          <a:p>
            <a:pPr algn="ctr"/>
            <a:r>
              <a:rPr lang="es-ES_tradnl" sz="1600" b="1" dirty="0" smtClean="0">
                <a:solidFill>
                  <a:srgbClr val="C00000"/>
                </a:solidFill>
                <a:latin typeface="Arial" pitchFamily="34" charset="0"/>
                <a:cs typeface="Arial" pitchFamily="34" charset="0"/>
              </a:rPr>
              <a:t> por mitocondrias desacopladas</a:t>
            </a:r>
            <a:endParaRPr lang="es-AR" sz="1600" b="1" dirty="0">
              <a:solidFill>
                <a:srgbClr val="C00000"/>
              </a:solidFill>
              <a:latin typeface="Arial" pitchFamily="34" charset="0"/>
              <a:cs typeface="Arial" pitchFamily="34" charset="0"/>
            </a:endParaRPr>
          </a:p>
        </p:txBody>
      </p:sp>
      <p:sp>
        <p:nvSpPr>
          <p:cNvPr id="3075" name="Rectangle 3"/>
          <p:cNvSpPr>
            <a:spLocks noChangeArrowheads="1"/>
          </p:cNvSpPr>
          <p:nvPr/>
        </p:nvSpPr>
        <p:spPr bwMode="auto">
          <a:xfrm>
            <a:off x="3857620" y="6072206"/>
            <a:ext cx="5857884"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Extraído de </a:t>
            </a:r>
            <a:r>
              <a:rPr kumimoji="0" lang="es-ES" sz="11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Lehninger</a:t>
            </a:r>
            <a:r>
              <a:rPr kumimoji="0" lang="es-ES" sz="11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 Nelson, D., Cox M. “Principios de Bioquímica”, 2006</a:t>
            </a: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18262" y="1142984"/>
            <a:ext cx="10248343" cy="4429156"/>
          </a:xfrm>
          <a:prstGeom prst="rect">
            <a:avLst/>
          </a:prstGeom>
          <a:noFill/>
          <a:ln w="9525">
            <a:noFill/>
            <a:miter lim="800000"/>
            <a:headEnd/>
            <a:tailEnd/>
          </a:ln>
          <a:effectLst/>
        </p:spPr>
      </p:pic>
      <p:sp>
        <p:nvSpPr>
          <p:cNvPr id="3" name="2 CuadroTexto"/>
          <p:cNvSpPr txBox="1"/>
          <p:nvPr/>
        </p:nvSpPr>
        <p:spPr>
          <a:xfrm>
            <a:off x="785786" y="6000768"/>
            <a:ext cx="6576929" cy="523220"/>
          </a:xfrm>
          <a:prstGeom prst="rect">
            <a:avLst/>
          </a:prstGeom>
          <a:noFill/>
        </p:spPr>
        <p:txBody>
          <a:bodyPr wrap="none" rtlCol="0">
            <a:spAutoFit/>
          </a:bodyPr>
          <a:lstStyle/>
          <a:p>
            <a:r>
              <a:rPr lang="es-ES" sz="1400" i="1" dirty="0" smtClean="0">
                <a:latin typeface="Arial" pitchFamily="34" charset="0"/>
                <a:cs typeface="Arial" pitchFamily="34" charset="0"/>
              </a:rPr>
              <a:t>Extraído de </a:t>
            </a:r>
            <a:r>
              <a:rPr lang="es-ES" sz="1400" i="1" dirty="0" err="1" smtClean="0">
                <a:latin typeface="Arial" pitchFamily="34" charset="0"/>
                <a:cs typeface="Arial" pitchFamily="34" charset="0"/>
              </a:rPr>
              <a:t>Lehninger</a:t>
            </a:r>
            <a:r>
              <a:rPr lang="es-ES" sz="1400" i="1" dirty="0" smtClean="0">
                <a:latin typeface="Arial" pitchFamily="34" charset="0"/>
                <a:cs typeface="Arial" pitchFamily="34" charset="0"/>
              </a:rPr>
              <a:t>, A.L., Nelson, D., Cox M. “Principios de Bioquímica”, 2006</a:t>
            </a:r>
            <a:endParaRPr lang="es-AR" sz="1400" dirty="0" smtClean="0">
              <a:latin typeface="Arial" pitchFamily="34" charset="0"/>
              <a:cs typeface="Arial" pitchFamily="34" charset="0"/>
            </a:endParaRPr>
          </a:p>
          <a:p>
            <a:endParaRPr lang="es-AR" sz="1400" dirty="0">
              <a:latin typeface="Arial" pitchFamily="34" charset="0"/>
              <a:cs typeface="Arial" pitchFamily="34" charset="0"/>
            </a:endParaRPr>
          </a:p>
        </p:txBody>
      </p:sp>
      <p:sp>
        <p:nvSpPr>
          <p:cNvPr id="4" name="Rectangle 4"/>
          <p:cNvSpPr>
            <a:spLocks noChangeArrowheads="1"/>
          </p:cNvSpPr>
          <p:nvPr/>
        </p:nvSpPr>
        <p:spPr bwMode="auto">
          <a:xfrm>
            <a:off x="214313" y="71414"/>
            <a:ext cx="8929687" cy="1143000"/>
          </a:xfrm>
          <a:prstGeom prst="rect">
            <a:avLst/>
          </a:prstGeom>
          <a:gradFill rotWithShape="1">
            <a:gsLst>
              <a:gs pos="0">
                <a:srgbClr val="5E9EFF"/>
              </a:gs>
              <a:gs pos="39999">
                <a:srgbClr val="85C2FF"/>
              </a:gs>
              <a:gs pos="70000">
                <a:srgbClr val="C4D6EB"/>
              </a:gs>
              <a:gs pos="100000">
                <a:srgbClr val="FFEBFA"/>
              </a:gs>
            </a:gsLst>
            <a:lin ang="5400000" scaled="0"/>
          </a:gradFill>
          <a:ln w="12700">
            <a:solidFill>
              <a:schemeClr val="tx1"/>
            </a:solidFill>
            <a:miter lim="800000"/>
            <a:headEnd/>
            <a:tailEnd/>
          </a:ln>
        </p:spPr>
        <p:txBody>
          <a:bodyPr lIns="90488" tIns="44450" rIns="90488" bIns="44450" anchor="ctr"/>
          <a:lstStyle/>
          <a:p>
            <a:pPr algn="ctr"/>
            <a:r>
              <a:rPr lang="es-MX" sz="2400" b="1" baseline="0" dirty="0">
                <a:solidFill>
                  <a:srgbClr val="C00000"/>
                </a:solidFill>
                <a:latin typeface="Arial" pitchFamily="34" charset="0"/>
                <a:cs typeface="Arial" pitchFamily="34" charset="0"/>
              </a:rPr>
              <a:t>Oxidaciones </a:t>
            </a:r>
            <a:r>
              <a:rPr lang="es-MX" sz="2400" b="1" baseline="0" dirty="0" smtClean="0">
                <a:solidFill>
                  <a:srgbClr val="C00000"/>
                </a:solidFill>
                <a:latin typeface="Arial" pitchFamily="34" charset="0"/>
                <a:cs typeface="Arial" pitchFamily="34" charset="0"/>
              </a:rPr>
              <a:t>mitocondriales alternativas </a:t>
            </a:r>
          </a:p>
          <a:p>
            <a:pPr algn="ctr"/>
            <a:r>
              <a:rPr lang="es-MX" sz="2800" b="1" baseline="0" dirty="0" smtClean="0">
                <a:solidFill>
                  <a:srgbClr val="B907A4"/>
                </a:solidFill>
                <a:latin typeface="Arial" pitchFamily="34" charset="0"/>
                <a:cs typeface="Arial" pitchFamily="34" charset="0"/>
              </a:rPr>
              <a:t>en </a:t>
            </a:r>
            <a:r>
              <a:rPr lang="es-MX" sz="2800" b="1" baseline="0" dirty="0">
                <a:solidFill>
                  <a:srgbClr val="B907A4"/>
                </a:solidFill>
                <a:latin typeface="Arial" pitchFamily="34" charset="0"/>
                <a:cs typeface="Arial" pitchFamily="34" charset="0"/>
              </a:rPr>
              <a:t>plantas</a:t>
            </a:r>
            <a:endParaRPr lang="es-ES" sz="2800" b="1" baseline="0" dirty="0">
              <a:solidFill>
                <a:srgbClr val="B907A4"/>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357188" y="0"/>
            <a:ext cx="8786812" cy="6589713"/>
          </a:xfrm>
          <a:prstGeom prst="rect">
            <a:avLst/>
          </a:prstGeom>
          <a:noFill/>
          <a:ln w="9525">
            <a:noFill/>
            <a:miter lim="800000"/>
            <a:headEnd/>
            <a:tailEnd/>
          </a:ln>
        </p:spPr>
      </p:pic>
      <p:sp>
        <p:nvSpPr>
          <p:cNvPr id="41987" name="3 CuadroTexto"/>
          <p:cNvSpPr txBox="1">
            <a:spLocks noChangeArrowheads="1"/>
          </p:cNvSpPr>
          <p:nvPr/>
        </p:nvSpPr>
        <p:spPr bwMode="auto">
          <a:xfrm>
            <a:off x="4286250" y="2928938"/>
            <a:ext cx="1571625" cy="461962"/>
          </a:xfrm>
          <a:prstGeom prst="rect">
            <a:avLst/>
          </a:prstGeom>
          <a:solidFill>
            <a:schemeClr val="bg1"/>
          </a:solidFill>
          <a:ln w="9525">
            <a:noFill/>
            <a:miter lim="800000"/>
            <a:headEnd/>
            <a:tailEnd/>
          </a:ln>
        </p:spPr>
        <p:txBody>
          <a:bodyPr>
            <a:spAutoFit/>
          </a:bodyPr>
          <a:lstStyle/>
          <a:p>
            <a:r>
              <a:rPr lang="es-ES" sz="2400" dirty="0" err="1"/>
              <a:t>Espadice</a:t>
            </a:r>
            <a:endParaRPr lang="es-ES" sz="2400" dirty="0"/>
          </a:p>
        </p:txBody>
      </p:sp>
      <p:sp>
        <p:nvSpPr>
          <p:cNvPr id="41988" name="4 Rectángulo"/>
          <p:cNvSpPr>
            <a:spLocks noChangeArrowheads="1"/>
          </p:cNvSpPr>
          <p:nvPr/>
        </p:nvSpPr>
        <p:spPr bwMode="auto">
          <a:xfrm>
            <a:off x="1285875" y="1928813"/>
            <a:ext cx="1143000" cy="461962"/>
          </a:xfrm>
          <a:prstGeom prst="rect">
            <a:avLst/>
          </a:prstGeom>
          <a:solidFill>
            <a:schemeClr val="bg1"/>
          </a:solidFill>
          <a:ln w="9525">
            <a:noFill/>
            <a:miter lim="800000"/>
            <a:headEnd/>
            <a:tailEnd/>
          </a:ln>
        </p:spPr>
        <p:txBody>
          <a:bodyPr>
            <a:spAutoFit/>
          </a:bodyPr>
          <a:lstStyle/>
          <a:p>
            <a:r>
              <a:rPr lang="es-ES" sz="2400" dirty="0"/>
              <a:t>Espata</a:t>
            </a:r>
          </a:p>
        </p:txBody>
      </p:sp>
      <p:cxnSp>
        <p:nvCxnSpPr>
          <p:cNvPr id="41989" name="6 Conector recto de flecha"/>
          <p:cNvCxnSpPr>
            <a:cxnSpLocks noChangeShapeType="1"/>
          </p:cNvCxnSpPr>
          <p:nvPr/>
        </p:nvCxnSpPr>
        <p:spPr bwMode="auto">
          <a:xfrm rot="5400000">
            <a:off x="3857625" y="3214688"/>
            <a:ext cx="928687" cy="928688"/>
          </a:xfrm>
          <a:prstGeom prst="straightConnector1">
            <a:avLst/>
          </a:prstGeom>
          <a:noFill/>
          <a:ln w="9525" algn="ctr">
            <a:solidFill>
              <a:schemeClr val="tx1"/>
            </a:solidFill>
            <a:round/>
            <a:headEnd/>
            <a:tailEnd type="arrow" w="med" len="med"/>
          </a:ln>
        </p:spPr>
      </p:cxnSp>
      <p:cxnSp>
        <p:nvCxnSpPr>
          <p:cNvPr id="41990" name="8 Conector recto de flecha"/>
          <p:cNvCxnSpPr>
            <a:cxnSpLocks noChangeShapeType="1"/>
          </p:cNvCxnSpPr>
          <p:nvPr/>
        </p:nvCxnSpPr>
        <p:spPr bwMode="auto">
          <a:xfrm>
            <a:off x="2000250" y="2571750"/>
            <a:ext cx="571500" cy="500063"/>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gradFill rotWithShape="1">
            <a:gsLst>
              <a:gs pos="0">
                <a:srgbClr val="5E9EFF"/>
              </a:gs>
              <a:gs pos="39999">
                <a:srgbClr val="85C2FF"/>
              </a:gs>
              <a:gs pos="70000">
                <a:srgbClr val="C4D6EB"/>
              </a:gs>
              <a:gs pos="100000">
                <a:srgbClr val="FFEBFA"/>
              </a:gs>
            </a:gsLst>
            <a:lin ang="5400000" scaled="0"/>
          </a:gradFill>
        </p:spPr>
        <p:txBody>
          <a:bodyPr>
            <a:normAutofit/>
          </a:bodyPr>
          <a:lstStyle/>
          <a:p>
            <a:r>
              <a:rPr lang="es-ES" sz="2800" b="1" dirty="0" smtClean="0">
                <a:solidFill>
                  <a:srgbClr val="B907A4"/>
                </a:solidFill>
                <a:latin typeface="Arial" pitchFamily="34" charset="0"/>
                <a:cs typeface="Arial" pitchFamily="34" charset="0"/>
              </a:rPr>
              <a:t>Cadena de transporte electrónica alternativa </a:t>
            </a:r>
            <a:br>
              <a:rPr lang="es-ES" sz="2800" b="1" dirty="0" smtClean="0">
                <a:solidFill>
                  <a:srgbClr val="B907A4"/>
                </a:solidFill>
                <a:latin typeface="Arial" pitchFamily="34" charset="0"/>
                <a:cs typeface="Arial" pitchFamily="34" charset="0"/>
              </a:rPr>
            </a:br>
            <a:r>
              <a:rPr lang="es-ES" sz="2800" b="1" dirty="0" smtClean="0">
                <a:solidFill>
                  <a:srgbClr val="B907A4"/>
                </a:solidFill>
                <a:latin typeface="Arial" pitchFamily="34" charset="0"/>
                <a:cs typeface="Arial" pitchFamily="34" charset="0"/>
              </a:rPr>
              <a:t>en plantas </a:t>
            </a:r>
            <a:r>
              <a:rPr lang="es-ES" sz="2800" dirty="0" smtClean="0">
                <a:solidFill>
                  <a:srgbClr val="C00000"/>
                </a:solidFill>
                <a:latin typeface="Arial" pitchFamily="34" charset="0"/>
                <a:cs typeface="Arial" pitchFamily="34" charset="0"/>
              </a:rPr>
              <a:t>- </a:t>
            </a:r>
            <a:r>
              <a:rPr lang="es-ES" sz="2800" i="1" dirty="0" smtClean="0">
                <a:solidFill>
                  <a:srgbClr val="0000CC"/>
                </a:solidFill>
                <a:latin typeface="Arial" pitchFamily="34" charset="0"/>
                <a:cs typeface="Arial" pitchFamily="34" charset="0"/>
              </a:rPr>
              <a:t>Papel fisiológico </a:t>
            </a:r>
          </a:p>
        </p:txBody>
      </p:sp>
      <p:sp>
        <p:nvSpPr>
          <p:cNvPr id="43011" name="Rectangle 3"/>
          <p:cNvSpPr>
            <a:spLocks noGrp="1" noChangeArrowheads="1"/>
          </p:cNvSpPr>
          <p:nvPr>
            <p:ph type="body" idx="1"/>
          </p:nvPr>
        </p:nvSpPr>
        <p:spPr>
          <a:solidFill>
            <a:srgbClr val="99FF66"/>
          </a:solidFill>
        </p:spPr>
        <p:txBody>
          <a:bodyPr/>
          <a:lstStyle/>
          <a:p>
            <a:pPr eaLnBrk="1" hangingPunct="1"/>
            <a:r>
              <a:rPr lang="es-ES" sz="2000" b="1" dirty="0" smtClean="0"/>
              <a:t>Producción de calor en algunas especies vegetales como por ej. </a:t>
            </a:r>
            <a:r>
              <a:rPr lang="es-ES" sz="2000" b="1" i="1" dirty="0" err="1" smtClean="0"/>
              <a:t>Araceae</a:t>
            </a:r>
            <a:r>
              <a:rPr lang="es-ES" sz="2000" b="1" i="1" dirty="0" smtClean="0"/>
              <a:t> </a:t>
            </a:r>
            <a:r>
              <a:rPr lang="es-ES" sz="2000" b="1" i="1" dirty="0" err="1" smtClean="0"/>
              <a:t>species</a:t>
            </a:r>
            <a:r>
              <a:rPr lang="es-ES" sz="2000" b="1" dirty="0" smtClean="0"/>
              <a:t> en un etapa anterior a la polinización, para producción de compuestos aromáticos que atraen a los polinizadores</a:t>
            </a:r>
          </a:p>
          <a:p>
            <a:pPr eaLnBrk="1" hangingPunct="1">
              <a:buNone/>
            </a:pPr>
            <a:endParaRPr lang="es-ES" sz="2000" b="1" dirty="0" smtClean="0"/>
          </a:p>
          <a:p>
            <a:pPr eaLnBrk="1" hangingPunct="1"/>
            <a:r>
              <a:rPr lang="es-ES" sz="2000" b="1" dirty="0" smtClean="0"/>
              <a:t>Es activa durante períodos de altas velocidades de oxidación de sustratos para evitar la producción de “radicales libres”. (Esqueletos carbonados al Ciclo </a:t>
            </a:r>
            <a:r>
              <a:rPr lang="es-ES" sz="2000" b="1" dirty="0" err="1" smtClean="0"/>
              <a:t>Krebs</a:t>
            </a:r>
            <a:r>
              <a:rPr lang="es-ES" sz="2000" b="1" dirty="0" smtClean="0"/>
              <a:t>)</a:t>
            </a:r>
          </a:p>
          <a:p>
            <a:pPr eaLnBrk="1" hangingPunct="1"/>
            <a:endParaRPr lang="es-ES" sz="2000" b="1" dirty="0" smtClean="0"/>
          </a:p>
          <a:p>
            <a:pPr eaLnBrk="1" hangingPunct="1"/>
            <a:r>
              <a:rPr lang="es-ES" sz="2000" b="1" dirty="0" smtClean="0"/>
              <a:t>Es activa en situaciones de estrés (sequía, temperaturas extremas, tóxicos presentes en el suelo, falta de Pi, patógenos)( en estas situaciones disminuye la velocidad de la cadena respiratoria normal)</a:t>
            </a:r>
          </a:p>
          <a:p>
            <a:pPr eaLnBrk="1" hangingPunct="1"/>
            <a:endParaRPr lang="es-ES" sz="2000" b="1"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Título"/>
          <p:cNvSpPr>
            <a:spLocks noGrp="1"/>
          </p:cNvSpPr>
          <p:nvPr>
            <p:ph type="title"/>
          </p:nvPr>
        </p:nvSpPr>
        <p:spPr/>
        <p:txBody>
          <a:bodyPr>
            <a:normAutofit fontScale="90000"/>
          </a:bodyPr>
          <a:lstStyle/>
          <a:p>
            <a:pPr eaLnBrk="1" hangingPunct="1"/>
            <a:r>
              <a:rPr lang="es-ES" sz="2800" b="1" dirty="0" smtClean="0">
                <a:latin typeface="Arial" charset="0"/>
                <a:cs typeface="Arial" charset="0"/>
              </a:rPr>
              <a:t/>
            </a:r>
            <a:br>
              <a:rPr lang="es-ES" sz="2800" b="1" dirty="0" smtClean="0">
                <a:latin typeface="Arial" charset="0"/>
                <a:cs typeface="Arial" charset="0"/>
              </a:rPr>
            </a:br>
            <a:r>
              <a:rPr lang="es-ES" sz="2800" b="1" dirty="0" smtClean="0">
                <a:latin typeface="Arial" charset="0"/>
                <a:cs typeface="Arial" charset="0"/>
              </a:rPr>
              <a:t/>
            </a:r>
            <a:br>
              <a:rPr lang="es-ES" sz="2800" b="1" dirty="0" smtClean="0">
                <a:latin typeface="Arial" charset="0"/>
                <a:cs typeface="Arial" charset="0"/>
              </a:rPr>
            </a:br>
            <a:r>
              <a:rPr lang="es-ES" sz="2800" b="1" dirty="0" smtClean="0">
                <a:latin typeface="Arial" charset="0"/>
                <a:cs typeface="Arial" charset="0"/>
              </a:rPr>
              <a:t/>
            </a:r>
            <a:br>
              <a:rPr lang="es-ES" sz="2800" b="1" dirty="0" smtClean="0">
                <a:latin typeface="Arial" charset="0"/>
                <a:cs typeface="Arial" charset="0"/>
              </a:rPr>
            </a:br>
            <a:r>
              <a:rPr lang="es-ES" sz="2400" b="1" dirty="0" smtClean="0">
                <a:solidFill>
                  <a:srgbClr val="0070C0"/>
                </a:solidFill>
                <a:latin typeface="Arial" charset="0"/>
                <a:cs typeface="Arial" charset="0"/>
              </a:rPr>
              <a:t>BIBLIOGRAFÍA</a:t>
            </a:r>
            <a:br>
              <a:rPr lang="es-ES" sz="2400" b="1" dirty="0" smtClean="0">
                <a:solidFill>
                  <a:srgbClr val="0070C0"/>
                </a:solidFill>
                <a:latin typeface="Arial" charset="0"/>
                <a:cs typeface="Arial" charset="0"/>
              </a:rPr>
            </a:br>
            <a:r>
              <a:rPr lang="es-ES" sz="2400" b="1" dirty="0" smtClean="0">
                <a:solidFill>
                  <a:srgbClr val="0070C0"/>
                </a:solidFill>
                <a:latin typeface="Arial" charset="0"/>
                <a:cs typeface="Arial" charset="0"/>
              </a:rPr>
              <a:t/>
            </a:r>
            <a:br>
              <a:rPr lang="es-ES" sz="2400" b="1" dirty="0" smtClean="0">
                <a:solidFill>
                  <a:srgbClr val="0070C0"/>
                </a:solidFill>
                <a:latin typeface="Arial" charset="0"/>
                <a:cs typeface="Arial" charset="0"/>
              </a:rPr>
            </a:br>
            <a:r>
              <a:rPr lang="es-ES" sz="2400" b="1" dirty="0" smtClean="0">
                <a:solidFill>
                  <a:srgbClr val="0070C0"/>
                </a:solidFill>
                <a:latin typeface="Arial" charset="0"/>
                <a:cs typeface="Arial" charset="0"/>
              </a:rPr>
              <a:t/>
            </a:r>
            <a:br>
              <a:rPr lang="es-ES" sz="2400" b="1" dirty="0" smtClean="0">
                <a:solidFill>
                  <a:srgbClr val="0070C0"/>
                </a:solidFill>
                <a:latin typeface="Arial" charset="0"/>
                <a:cs typeface="Arial" charset="0"/>
              </a:rPr>
            </a:br>
            <a:endParaRPr lang="es-ES" sz="2400" b="1" dirty="0" smtClean="0">
              <a:solidFill>
                <a:srgbClr val="0070C0"/>
              </a:solidFill>
              <a:latin typeface="Arial" charset="0"/>
              <a:cs typeface="Arial" charset="0"/>
            </a:endParaRPr>
          </a:p>
        </p:txBody>
      </p:sp>
      <p:sp>
        <p:nvSpPr>
          <p:cNvPr id="50179" name="2 Marcador de contenido"/>
          <p:cNvSpPr>
            <a:spLocks noGrp="1"/>
          </p:cNvSpPr>
          <p:nvPr>
            <p:ph idx="1"/>
          </p:nvPr>
        </p:nvSpPr>
        <p:spPr/>
        <p:txBody>
          <a:bodyPr/>
          <a:lstStyle/>
          <a:p>
            <a:pPr eaLnBrk="1" hangingPunct="1"/>
            <a:r>
              <a:rPr lang="es-ES" sz="2000" b="1" dirty="0" smtClean="0">
                <a:latin typeface="Arial" charset="0"/>
                <a:cs typeface="Arial" charset="0"/>
              </a:rPr>
              <a:t>“Química Biológica”- </a:t>
            </a:r>
            <a:r>
              <a:rPr lang="es-ES" sz="2000" b="1" dirty="0" err="1" smtClean="0">
                <a:latin typeface="Arial" charset="0"/>
                <a:cs typeface="Arial" charset="0"/>
              </a:rPr>
              <a:t>Lehninger</a:t>
            </a:r>
            <a:r>
              <a:rPr lang="es-ES" sz="2000" b="1" dirty="0" smtClean="0">
                <a:latin typeface="Arial" charset="0"/>
                <a:cs typeface="Arial" charset="0"/>
              </a:rPr>
              <a:t> A. L., Cap. 19,  4ª </a:t>
            </a:r>
            <a:r>
              <a:rPr lang="es-ES" sz="2000" b="1" dirty="0" err="1" smtClean="0">
                <a:latin typeface="Arial" charset="0"/>
                <a:cs typeface="Arial" charset="0"/>
              </a:rPr>
              <a:t>Edic</a:t>
            </a:r>
            <a:r>
              <a:rPr lang="es-ES" sz="2000" b="1" dirty="0" smtClean="0">
                <a:latin typeface="Arial" charset="0"/>
                <a:cs typeface="Arial" charset="0"/>
              </a:rPr>
              <a:t>. (2007)</a:t>
            </a:r>
          </a:p>
          <a:p>
            <a:r>
              <a:rPr lang="es-ES" sz="2000" b="1" dirty="0" smtClean="0">
                <a:latin typeface="Arial" pitchFamily="34" charset="0"/>
                <a:cs typeface="Arial" pitchFamily="34" charset="0"/>
              </a:rPr>
              <a:t> </a:t>
            </a:r>
            <a:r>
              <a:rPr lang="es-ES_tradnl" sz="2000" b="1" dirty="0" smtClean="0">
                <a:latin typeface="Arial" pitchFamily="34" charset="0"/>
                <a:cs typeface="Arial" pitchFamily="34" charset="0"/>
              </a:rPr>
              <a:t>“Química Biológica”- Blanco A. y Blanco G., </a:t>
            </a:r>
            <a:r>
              <a:rPr lang="es-ES_tradnl" sz="2000" b="1" dirty="0" err="1" smtClean="0">
                <a:latin typeface="Arial" pitchFamily="34" charset="0"/>
                <a:cs typeface="Arial" pitchFamily="34" charset="0"/>
              </a:rPr>
              <a:t>Edic</a:t>
            </a:r>
            <a:r>
              <a:rPr lang="es-ES_tradnl" sz="2000" b="1" dirty="0" smtClean="0">
                <a:latin typeface="Arial" pitchFamily="34" charset="0"/>
                <a:cs typeface="Arial" pitchFamily="34" charset="0"/>
              </a:rPr>
              <a:t>. El Ateneo, 9a </a:t>
            </a:r>
            <a:r>
              <a:rPr lang="es-ES_tradnl" sz="2000" b="1" dirty="0" err="1" smtClean="0">
                <a:latin typeface="Arial" pitchFamily="34" charset="0"/>
                <a:cs typeface="Arial" pitchFamily="34" charset="0"/>
              </a:rPr>
              <a:t>Edic</a:t>
            </a:r>
            <a:r>
              <a:rPr lang="es-ES_tradnl" sz="2000" b="1" dirty="0" smtClean="0">
                <a:latin typeface="Arial" pitchFamily="34" charset="0"/>
                <a:cs typeface="Arial" pitchFamily="34" charset="0"/>
              </a:rPr>
              <a:t>. (2011)</a:t>
            </a:r>
            <a:endParaRPr lang="es-ES" sz="2000" b="1" dirty="0" smtClean="0">
              <a:latin typeface="Arial" charset="0"/>
              <a:cs typeface="Arial" charset="0"/>
            </a:endParaRPr>
          </a:p>
          <a:p>
            <a:pPr eaLnBrk="1" hangingPunct="1"/>
            <a:r>
              <a:rPr lang="es-ES" sz="2000" b="1" dirty="0" smtClean="0">
                <a:latin typeface="Arial" charset="0"/>
                <a:cs typeface="Arial" charset="0"/>
              </a:rPr>
              <a:t>“Bioquímica” - </a:t>
            </a:r>
            <a:r>
              <a:rPr lang="es-ES" sz="2000" b="1" dirty="0" err="1" smtClean="0">
                <a:latin typeface="Arial" charset="0"/>
                <a:cs typeface="Arial" charset="0"/>
              </a:rPr>
              <a:t>Mathews</a:t>
            </a:r>
            <a:r>
              <a:rPr lang="es-ES" sz="2000" b="1" dirty="0" smtClean="0">
                <a:latin typeface="Arial" charset="0"/>
                <a:cs typeface="Arial" charset="0"/>
              </a:rPr>
              <a:t> </a:t>
            </a:r>
            <a:r>
              <a:rPr lang="es-ES" sz="2000" b="1" dirty="0" err="1" smtClean="0">
                <a:latin typeface="Arial" charset="0"/>
                <a:cs typeface="Arial" charset="0"/>
              </a:rPr>
              <a:t>Ch.</a:t>
            </a:r>
            <a:r>
              <a:rPr lang="es-ES" sz="2000" b="1" dirty="0" smtClean="0">
                <a:latin typeface="Arial" charset="0"/>
                <a:cs typeface="Arial" charset="0"/>
              </a:rPr>
              <a:t>, Van </a:t>
            </a:r>
            <a:r>
              <a:rPr lang="es-ES" sz="2000" b="1" dirty="0" err="1" smtClean="0">
                <a:latin typeface="Arial" charset="0"/>
                <a:cs typeface="Arial" charset="0"/>
              </a:rPr>
              <a:t>Holde</a:t>
            </a:r>
            <a:r>
              <a:rPr lang="es-ES" sz="2000" b="1" dirty="0" smtClean="0">
                <a:latin typeface="Arial" charset="0"/>
                <a:cs typeface="Arial" charset="0"/>
              </a:rPr>
              <a:t> K.E., Ahern K. </a:t>
            </a:r>
            <a:r>
              <a:rPr lang="es-ES" sz="2000" b="1" dirty="0" err="1" smtClean="0">
                <a:latin typeface="Arial" charset="0"/>
                <a:cs typeface="Arial" charset="0"/>
              </a:rPr>
              <a:t>Cap</a:t>
            </a:r>
            <a:r>
              <a:rPr lang="es-ES" sz="2000" b="1" dirty="0" smtClean="0">
                <a:latin typeface="Arial" charset="0"/>
                <a:cs typeface="Arial" charset="0"/>
              </a:rPr>
              <a:t> 17: 665 – 699, 3ra </a:t>
            </a:r>
            <a:r>
              <a:rPr lang="es-ES" sz="2000" b="1" dirty="0" err="1" smtClean="0">
                <a:latin typeface="Arial" charset="0"/>
                <a:cs typeface="Arial" charset="0"/>
              </a:rPr>
              <a:t>Edic</a:t>
            </a:r>
            <a:r>
              <a:rPr lang="es-ES" sz="2000" b="1" dirty="0" smtClean="0">
                <a:latin typeface="Arial" charset="0"/>
                <a:cs typeface="Arial" charset="0"/>
              </a:rPr>
              <a:t>., </a:t>
            </a:r>
            <a:r>
              <a:rPr lang="es-ES" sz="2000" b="1" dirty="0" err="1" smtClean="0">
                <a:latin typeface="Arial" charset="0"/>
                <a:cs typeface="Arial" charset="0"/>
              </a:rPr>
              <a:t>Pearson</a:t>
            </a:r>
            <a:r>
              <a:rPr lang="es-ES" sz="2000" b="1" dirty="0" smtClean="0">
                <a:latin typeface="Arial" charset="0"/>
                <a:cs typeface="Arial" charset="0"/>
              </a:rPr>
              <a:t> </a:t>
            </a:r>
            <a:r>
              <a:rPr lang="es-ES" sz="2000" b="1" dirty="0" err="1" smtClean="0">
                <a:latin typeface="Arial" charset="0"/>
                <a:cs typeface="Arial" charset="0"/>
              </a:rPr>
              <a:t>Educ</a:t>
            </a:r>
            <a:r>
              <a:rPr lang="es-ES" sz="2000" b="1" dirty="0" smtClean="0">
                <a:latin typeface="Arial" charset="0"/>
                <a:cs typeface="Arial" charset="0"/>
              </a:rPr>
              <a:t>. S.A. (2002)</a:t>
            </a:r>
          </a:p>
          <a:p>
            <a:pPr eaLnBrk="1" hangingPunct="1"/>
            <a:r>
              <a:rPr lang="es-ES" sz="2000" b="1" dirty="0" smtClean="0">
                <a:latin typeface="Arial" charset="0"/>
                <a:cs typeface="Arial" charset="0"/>
              </a:rPr>
              <a:t>“Fisiología Vegetal” – </a:t>
            </a:r>
            <a:r>
              <a:rPr lang="es-ES" sz="2000" b="1" dirty="0" err="1" smtClean="0">
                <a:latin typeface="Arial" charset="0"/>
                <a:cs typeface="Arial" charset="0"/>
              </a:rPr>
              <a:t>Taiz</a:t>
            </a:r>
            <a:r>
              <a:rPr lang="es-ES" sz="2000" b="1" dirty="0" smtClean="0">
                <a:latin typeface="Arial" charset="0"/>
                <a:cs typeface="Arial" charset="0"/>
              </a:rPr>
              <a:t> L., </a:t>
            </a:r>
            <a:r>
              <a:rPr lang="es-ES" sz="2000" b="1" dirty="0" err="1" smtClean="0">
                <a:latin typeface="Arial" charset="0"/>
                <a:cs typeface="Arial" charset="0"/>
              </a:rPr>
              <a:t>Zeiger</a:t>
            </a:r>
            <a:r>
              <a:rPr lang="es-ES" sz="2000" b="1" dirty="0" smtClean="0">
                <a:latin typeface="Arial" charset="0"/>
                <a:cs typeface="Arial" charset="0"/>
              </a:rPr>
              <a:t> E., </a:t>
            </a:r>
            <a:r>
              <a:rPr lang="es-ES" sz="2000" b="1" dirty="0" err="1" smtClean="0">
                <a:latin typeface="Arial" charset="0"/>
                <a:cs typeface="Arial" charset="0"/>
              </a:rPr>
              <a:t>Vol</a:t>
            </a:r>
            <a:r>
              <a:rPr lang="es-ES" sz="2000" b="1" dirty="0" smtClean="0">
                <a:latin typeface="Arial" charset="0"/>
                <a:cs typeface="Arial" charset="0"/>
              </a:rPr>
              <a:t> I , </a:t>
            </a:r>
            <a:r>
              <a:rPr lang="es-ES" sz="2000" b="1" dirty="0" err="1" smtClean="0">
                <a:latin typeface="Arial" charset="0"/>
                <a:cs typeface="Arial" charset="0"/>
              </a:rPr>
              <a:t>Cap</a:t>
            </a:r>
            <a:r>
              <a:rPr lang="es-ES" sz="2000" b="1" dirty="0" smtClean="0">
                <a:latin typeface="Arial" charset="0"/>
                <a:cs typeface="Arial" charset="0"/>
              </a:rPr>
              <a:t> 7, </a:t>
            </a:r>
          </a:p>
          <a:p>
            <a:pPr eaLnBrk="1" hangingPunct="1">
              <a:buFont typeface="Wingdings 2" pitchFamily="18" charset="2"/>
              <a:buNone/>
            </a:pPr>
            <a:r>
              <a:rPr lang="es-ES" sz="2000" b="1" dirty="0" smtClean="0">
                <a:latin typeface="Arial" charset="0"/>
                <a:cs typeface="Arial" charset="0"/>
              </a:rPr>
              <a:t>	3ra </a:t>
            </a:r>
            <a:r>
              <a:rPr lang="es-ES" sz="2000" b="1" dirty="0" err="1" smtClean="0">
                <a:latin typeface="Arial" charset="0"/>
                <a:cs typeface="Arial" charset="0"/>
              </a:rPr>
              <a:t>Edic</a:t>
            </a:r>
            <a:r>
              <a:rPr lang="es-ES" sz="2000" b="1" dirty="0" smtClean="0">
                <a:latin typeface="Arial" charset="0"/>
                <a:cs typeface="Arial" charset="0"/>
              </a:rPr>
              <a:t>., (2006)</a:t>
            </a:r>
          </a:p>
          <a:p>
            <a:pPr eaLnBrk="1" hangingPunct="1">
              <a:buFont typeface="Wingdings 2" pitchFamily="18" charset="2"/>
              <a:buNone/>
            </a:pPr>
            <a:endParaRPr lang="es-ES" sz="2000" b="1" dirty="0" smtClean="0">
              <a:latin typeface="Arial" charset="0"/>
              <a:cs typeface="Arial" charset="0"/>
            </a:endParaRPr>
          </a:p>
          <a:p>
            <a:pPr eaLnBrk="1" hangingPunct="1">
              <a:buFont typeface="Wingdings 2" pitchFamily="18" charset="2"/>
              <a:buNone/>
            </a:pPr>
            <a:endParaRPr lang="es-AR" sz="2000" dirty="0" smtClean="0">
              <a:latin typeface="Arial" charset="0"/>
              <a:cs typeface="Arial" charset="0"/>
            </a:endParaRPr>
          </a:p>
          <a:p>
            <a:pPr eaLnBrk="1" hangingPunct="1"/>
            <a:endParaRPr lang="es-ES" sz="2400" b="1" dirty="0" smtClean="0">
              <a:latin typeface="Arial" charset="0"/>
              <a:cs typeface="Arial" charset="0"/>
            </a:endParaRPr>
          </a:p>
          <a:p>
            <a:pPr eaLnBrk="1" hangingPunct="1"/>
            <a:endParaRPr lang="es-ES" sz="2400" dirty="0" smtClean="0"/>
          </a:p>
          <a:p>
            <a:pPr eaLnBrk="1" hangingPunct="1">
              <a:buFont typeface="Wingdings" pitchFamily="2" charset="2"/>
              <a:buNone/>
            </a:pPr>
            <a:endParaRPr lang="es-ES" sz="2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28596" y="71414"/>
            <a:ext cx="8226458" cy="6924973"/>
          </a:xfrm>
          <a:prstGeom prst="rect">
            <a:avLst/>
          </a:prstGeom>
          <a:solidFill>
            <a:schemeClr val="bg1"/>
          </a:solidFill>
        </p:spPr>
        <p:txBody>
          <a:bodyPr wrap="square">
            <a:spAutoFit/>
          </a:bodyPr>
          <a:lstStyle/>
          <a:p>
            <a:pPr algn="ctr" fontAlgn="auto">
              <a:lnSpc>
                <a:spcPct val="150000"/>
              </a:lnSpc>
              <a:spcBef>
                <a:spcPts val="0"/>
              </a:spcBef>
              <a:spcAft>
                <a:spcPts val="0"/>
              </a:spcAft>
              <a:defRPr/>
            </a:pPr>
            <a:r>
              <a:rPr lang="es-ES" sz="2400" b="1" dirty="0">
                <a:solidFill>
                  <a:srgbClr val="C00000"/>
                </a:solidFill>
                <a:effectLst>
                  <a:outerShdw blurRad="38100" dist="38100" dir="2700000" algn="tl">
                    <a:srgbClr val="000000">
                      <a:alpha val="43137"/>
                    </a:srgbClr>
                  </a:outerShdw>
                </a:effectLst>
                <a:latin typeface="Arial" pitchFamily="34" charset="0"/>
                <a:cs typeface="Arial" pitchFamily="34" charset="0"/>
              </a:rPr>
              <a:t>CADENA DE TRANSPORTE </a:t>
            </a:r>
            <a:r>
              <a:rPr lang="es-ES" sz="24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ELECTRÓNICO</a:t>
            </a:r>
            <a:endParaRPr lang="es-ES" sz="2400" b="1" dirty="0">
              <a:solidFill>
                <a:prstClr val="black"/>
              </a:solidFill>
              <a:latin typeface="Arial" pitchFamily="34" charset="0"/>
              <a:cs typeface="Arial" pitchFamily="34" charset="0"/>
            </a:endParaRPr>
          </a:p>
          <a:p>
            <a:pPr marL="342900" indent="-342900" algn="ctr" fontAlgn="auto">
              <a:spcBef>
                <a:spcPts val="0"/>
              </a:spcBef>
              <a:spcAft>
                <a:spcPts val="0"/>
              </a:spcAft>
              <a:defRPr/>
            </a:pPr>
            <a:r>
              <a:rPr lang="es-ES" sz="2400" b="1" dirty="0" smtClean="0">
                <a:solidFill>
                  <a:srgbClr val="C00000"/>
                </a:solidFill>
                <a:latin typeface="Arial" pitchFamily="34" charset="0"/>
                <a:cs typeface="Arial" pitchFamily="34" charset="0"/>
              </a:rPr>
              <a:t>Características</a:t>
            </a:r>
          </a:p>
          <a:p>
            <a:pPr marL="342900" indent="-342900" algn="ctr" fontAlgn="auto">
              <a:spcBef>
                <a:spcPts val="0"/>
              </a:spcBef>
              <a:spcAft>
                <a:spcPts val="0"/>
              </a:spcAft>
              <a:defRPr/>
            </a:pPr>
            <a:endParaRPr lang="es-ES" sz="2400" b="1" dirty="0" smtClean="0">
              <a:solidFill>
                <a:srgbClr val="C00000"/>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ES" sz="2000" b="1" dirty="0" smtClean="0">
                <a:solidFill>
                  <a:prstClr val="black"/>
                </a:solidFill>
                <a:latin typeface="Arial" pitchFamily="34" charset="0"/>
                <a:cs typeface="Arial" pitchFamily="34" charset="0"/>
              </a:rPr>
              <a:t>Grupos de moléculas </a:t>
            </a:r>
            <a:r>
              <a:rPr lang="es-ES" sz="2000" b="1" dirty="0" smtClean="0">
                <a:solidFill>
                  <a:srgbClr val="0000FF"/>
                </a:solidFill>
                <a:latin typeface="Arial" pitchFamily="34" charset="0"/>
                <a:cs typeface="Arial" pitchFamily="34" charset="0"/>
              </a:rPr>
              <a:t>aceptores de hidrógeno y/o e</a:t>
            </a:r>
            <a:r>
              <a:rPr lang="es-ES" sz="2000" b="1" baseline="30000" dirty="0" smtClean="0">
                <a:solidFill>
                  <a:srgbClr val="0000FF"/>
                </a:solidFill>
                <a:latin typeface="Arial" pitchFamily="34" charset="0"/>
                <a:cs typeface="Arial" pitchFamily="34" charset="0"/>
              </a:rPr>
              <a:t>-</a:t>
            </a:r>
            <a:r>
              <a:rPr lang="es-ES" sz="2000" b="1" dirty="0" smtClean="0">
                <a:solidFill>
                  <a:srgbClr val="0000FF"/>
                </a:solidFill>
                <a:latin typeface="Arial" pitchFamily="34" charset="0"/>
                <a:cs typeface="Arial" pitchFamily="34" charset="0"/>
              </a:rPr>
              <a:t> </a:t>
            </a:r>
            <a:r>
              <a:rPr lang="es-ES" sz="2000" b="1" dirty="0" smtClean="0">
                <a:solidFill>
                  <a:prstClr val="black"/>
                </a:solidFill>
                <a:latin typeface="Arial" pitchFamily="34" charset="0"/>
                <a:cs typeface="Arial" pitchFamily="34" charset="0"/>
              </a:rPr>
              <a:t>(H y e</a:t>
            </a:r>
            <a:r>
              <a:rPr lang="es-ES" sz="2000" b="1" baseline="30000" dirty="0" smtClean="0">
                <a:solidFill>
                  <a:prstClr val="black"/>
                </a:solidFill>
                <a:latin typeface="Arial" pitchFamily="34" charset="0"/>
                <a:cs typeface="Arial" pitchFamily="34" charset="0"/>
              </a:rPr>
              <a:t>-</a:t>
            </a:r>
            <a:r>
              <a:rPr lang="es-ES" sz="2000" b="1" dirty="0" smtClean="0">
                <a:solidFill>
                  <a:prstClr val="black"/>
                </a:solidFill>
                <a:latin typeface="Arial" pitchFamily="34" charset="0"/>
                <a:cs typeface="Arial" pitchFamily="34" charset="0"/>
              </a:rPr>
              <a:t> : “Equivalentes de Reducción”) que experimentan cambios reversibles de su estado </a:t>
            </a:r>
            <a:r>
              <a:rPr lang="es-ES" sz="2000" b="1" dirty="0" err="1" smtClean="0">
                <a:solidFill>
                  <a:prstClr val="black"/>
                </a:solidFill>
                <a:latin typeface="Arial" pitchFamily="34" charset="0"/>
                <a:cs typeface="Arial" pitchFamily="34" charset="0"/>
              </a:rPr>
              <a:t>redox</a:t>
            </a:r>
            <a:r>
              <a:rPr lang="es-ES" sz="2000" b="1" dirty="0" smtClean="0">
                <a:solidFill>
                  <a:prstClr val="black"/>
                </a:solidFill>
                <a:latin typeface="Arial" pitchFamily="34" charset="0"/>
                <a:cs typeface="Arial" pitchFamily="34" charset="0"/>
              </a:rPr>
              <a:t> gracias a enzimas específicas</a:t>
            </a:r>
          </a:p>
          <a:p>
            <a:pPr marL="342900" indent="-342900" fontAlgn="auto">
              <a:spcBef>
                <a:spcPts val="0"/>
              </a:spcBef>
              <a:spcAft>
                <a:spcPts val="0"/>
              </a:spcAft>
              <a:buFont typeface="Arial" pitchFamily="34" charset="0"/>
              <a:buChar char="•"/>
              <a:defRPr/>
            </a:pPr>
            <a:endParaRPr lang="es-ES" sz="2000" b="1" dirty="0" smtClean="0">
              <a:solidFill>
                <a:prstClr val="black"/>
              </a:solidFill>
              <a:latin typeface="Arial" pitchFamily="34" charset="0"/>
              <a:cs typeface="Arial" pitchFamily="34" charset="0"/>
            </a:endParaRPr>
          </a:p>
          <a:p>
            <a:pPr marL="342900" indent="-342900">
              <a:buFont typeface="Arial" pitchFamily="34" charset="0"/>
              <a:buChar char="•"/>
              <a:defRPr/>
            </a:pPr>
            <a:r>
              <a:rPr lang="es-ES" sz="2000" b="1" dirty="0" smtClean="0">
                <a:solidFill>
                  <a:prstClr val="black"/>
                </a:solidFill>
                <a:latin typeface="Arial" pitchFamily="34" charset="0"/>
                <a:cs typeface="Arial" pitchFamily="34" charset="0"/>
              </a:rPr>
              <a:t>Estos aceptores están dispuestos en la membrana mitocondrial interna, lo que asegura una </a:t>
            </a:r>
            <a:r>
              <a:rPr lang="es-ES" sz="2000" b="1" dirty="0" smtClean="0">
                <a:solidFill>
                  <a:srgbClr val="0000FF"/>
                </a:solidFill>
                <a:latin typeface="Arial" pitchFamily="34" charset="0"/>
                <a:cs typeface="Arial" pitchFamily="34" charset="0"/>
              </a:rPr>
              <a:t>disposición espacial adecuada</a:t>
            </a:r>
            <a:r>
              <a:rPr lang="es-ES" sz="2000" b="1" dirty="0" smtClean="0">
                <a:solidFill>
                  <a:prstClr val="black"/>
                </a:solidFill>
                <a:latin typeface="Arial" pitchFamily="34" charset="0"/>
                <a:cs typeface="Arial" pitchFamily="34" charset="0"/>
              </a:rPr>
              <a:t> para su función</a:t>
            </a:r>
          </a:p>
          <a:p>
            <a:pPr marL="342900" indent="-342900">
              <a:buFont typeface="Arial" pitchFamily="34" charset="0"/>
              <a:buChar char="•"/>
              <a:defRPr/>
            </a:pPr>
            <a:endParaRPr lang="es-ES" sz="2000" b="1" dirty="0" smtClean="0">
              <a:solidFill>
                <a:prstClr val="black"/>
              </a:solidFill>
              <a:latin typeface="Arial" pitchFamily="34" charset="0"/>
              <a:cs typeface="Arial" pitchFamily="34" charset="0"/>
            </a:endParaRPr>
          </a:p>
          <a:p>
            <a:pPr marL="342900" indent="-342900">
              <a:buFont typeface="Arial" pitchFamily="34" charset="0"/>
              <a:buChar char="•"/>
              <a:defRPr/>
            </a:pPr>
            <a:r>
              <a:rPr lang="es-ES" sz="2000" b="1" dirty="0" smtClean="0">
                <a:solidFill>
                  <a:prstClr val="black"/>
                </a:solidFill>
                <a:latin typeface="Arial" pitchFamily="34" charset="0"/>
                <a:cs typeface="Arial" pitchFamily="34" charset="0"/>
              </a:rPr>
              <a:t>Los componentes actúan secuencialmente en </a:t>
            </a:r>
            <a:r>
              <a:rPr lang="es-ES" sz="2000" b="1" dirty="0" smtClean="0">
                <a:solidFill>
                  <a:srgbClr val="0000FF"/>
                </a:solidFill>
                <a:latin typeface="Arial" pitchFamily="34" charset="0"/>
                <a:cs typeface="Arial" pitchFamily="34" charset="0"/>
              </a:rPr>
              <a:t>orden creciente de sus potenciales de reducción.</a:t>
            </a:r>
          </a:p>
          <a:p>
            <a:pPr marL="342900" indent="-342900" fontAlgn="auto">
              <a:spcBef>
                <a:spcPts val="0"/>
              </a:spcBef>
              <a:spcAft>
                <a:spcPts val="0"/>
              </a:spcAft>
              <a:defRPr/>
            </a:pPr>
            <a:endParaRPr lang="es-ES" sz="2000" b="1" dirty="0">
              <a:solidFill>
                <a:prstClr val="black"/>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ES" sz="2000" b="1" dirty="0">
                <a:solidFill>
                  <a:prstClr val="black"/>
                </a:solidFill>
                <a:latin typeface="Arial" pitchFamily="34" charset="0"/>
                <a:cs typeface="Arial" pitchFamily="34" charset="0"/>
              </a:rPr>
              <a:t>Reciben equivalentes de reducción de </a:t>
            </a:r>
            <a:r>
              <a:rPr lang="es-ES" sz="2000" b="1" dirty="0">
                <a:solidFill>
                  <a:srgbClr val="0000FF"/>
                </a:solidFill>
                <a:latin typeface="Arial" pitchFamily="34" charset="0"/>
                <a:cs typeface="Arial" pitchFamily="34" charset="0"/>
              </a:rPr>
              <a:t>NADH Y FADH</a:t>
            </a:r>
            <a:r>
              <a:rPr lang="es-ES" sz="2000" b="1" baseline="-25000" dirty="0">
                <a:solidFill>
                  <a:srgbClr val="0000FF"/>
                </a:solidFill>
                <a:latin typeface="Arial" pitchFamily="34" charset="0"/>
                <a:cs typeface="Arial" pitchFamily="34" charset="0"/>
              </a:rPr>
              <a:t>2</a:t>
            </a:r>
            <a:r>
              <a:rPr lang="es-ES" sz="2000" b="1" dirty="0">
                <a:solidFill>
                  <a:prstClr val="black"/>
                </a:solidFill>
                <a:latin typeface="Arial" pitchFamily="34" charset="0"/>
                <a:cs typeface="Arial" pitchFamily="34" charset="0"/>
              </a:rPr>
              <a:t> producidos en la </a:t>
            </a:r>
            <a:r>
              <a:rPr lang="es-ES" sz="2000" b="1" dirty="0" smtClean="0">
                <a:solidFill>
                  <a:prstClr val="black"/>
                </a:solidFill>
                <a:latin typeface="Arial" pitchFamily="34" charset="0"/>
                <a:cs typeface="Arial" pitchFamily="34" charset="0"/>
              </a:rPr>
              <a:t>matriz mitocondrial.</a:t>
            </a:r>
          </a:p>
          <a:p>
            <a:pPr marL="342900" indent="-342900" fontAlgn="auto">
              <a:spcBef>
                <a:spcPts val="0"/>
              </a:spcBef>
              <a:spcAft>
                <a:spcPts val="0"/>
              </a:spcAft>
              <a:buFont typeface="Arial" pitchFamily="34" charset="0"/>
              <a:buChar char="•"/>
              <a:defRPr/>
            </a:pPr>
            <a:endParaRPr lang="es-ES" sz="2000" b="1" dirty="0">
              <a:solidFill>
                <a:prstClr val="black"/>
              </a:solidFill>
              <a:latin typeface="Arial" pitchFamily="34" charset="0"/>
              <a:cs typeface="Arial" pitchFamily="34" charset="0"/>
            </a:endParaRPr>
          </a:p>
          <a:p>
            <a:pPr marL="342900" indent="-342900" fontAlgn="auto">
              <a:spcBef>
                <a:spcPts val="0"/>
              </a:spcBef>
              <a:spcAft>
                <a:spcPts val="0"/>
              </a:spcAft>
              <a:buFont typeface="Arial" pitchFamily="34" charset="0"/>
              <a:buChar char="•"/>
              <a:defRPr/>
            </a:pPr>
            <a:r>
              <a:rPr lang="es-ES" sz="2000" b="1" dirty="0">
                <a:solidFill>
                  <a:prstClr val="black"/>
                </a:solidFill>
                <a:latin typeface="Arial" pitchFamily="34" charset="0"/>
                <a:cs typeface="Arial" pitchFamily="34" charset="0"/>
              </a:rPr>
              <a:t>La energía que se libera durante la transferencia electrónica está acoplada a varios procesos endergónicos entre los que se destaca la </a:t>
            </a:r>
            <a:r>
              <a:rPr lang="es-ES" sz="2000" b="1" dirty="0" smtClean="0">
                <a:solidFill>
                  <a:srgbClr val="0000FF"/>
                </a:solidFill>
                <a:latin typeface="Arial" pitchFamily="34" charset="0"/>
                <a:cs typeface="Arial" pitchFamily="34" charset="0"/>
              </a:rPr>
              <a:t>síntesis </a:t>
            </a:r>
            <a:r>
              <a:rPr lang="es-ES" sz="2000" b="1" dirty="0">
                <a:solidFill>
                  <a:srgbClr val="0000FF"/>
                </a:solidFill>
                <a:latin typeface="Arial" pitchFamily="34" charset="0"/>
                <a:cs typeface="Arial" pitchFamily="34" charset="0"/>
              </a:rPr>
              <a:t>de ATP</a:t>
            </a:r>
            <a:r>
              <a:rPr lang="es-ES" sz="2000" b="1" dirty="0">
                <a:solidFill>
                  <a:prstClr val="black"/>
                </a:solidFill>
                <a:latin typeface="Arial" pitchFamily="34" charset="0"/>
                <a:cs typeface="Arial" pitchFamily="34" charset="0"/>
              </a:rPr>
              <a:t>.</a:t>
            </a:r>
          </a:p>
          <a:p>
            <a:pPr fontAlgn="auto">
              <a:spcBef>
                <a:spcPts val="0"/>
              </a:spcBef>
              <a:spcAft>
                <a:spcPts val="0"/>
              </a:spcAft>
              <a:defRPr/>
            </a:pPr>
            <a:endParaRPr lang="es-AR" sz="2000" dirty="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792163" y="404813"/>
            <a:ext cx="7559675" cy="6124754"/>
          </a:xfrm>
          <a:prstGeom prst="rect">
            <a:avLst/>
          </a:prstGeom>
          <a:solidFill>
            <a:schemeClr val="bg1">
              <a:lumMod val="85000"/>
            </a:schemeClr>
          </a:solidFill>
        </p:spPr>
        <p:txBody>
          <a:bodyPr>
            <a:spAutoFit/>
          </a:bodyPr>
          <a:lstStyle/>
          <a:p>
            <a:pPr marL="285750" indent="-285750" fontAlgn="auto">
              <a:spcBef>
                <a:spcPts val="0"/>
              </a:spcBef>
              <a:spcAft>
                <a:spcPts val="0"/>
              </a:spcAft>
              <a:buFont typeface="Arial" pitchFamily="34" charset="0"/>
              <a:buChar char="•"/>
              <a:defRPr/>
            </a:pPr>
            <a:r>
              <a:rPr lang="es-MX" sz="2400" b="1" dirty="0">
                <a:cs typeface="+mn-cs"/>
              </a:rPr>
              <a:t>Gran parte de los sustratos oxidados en el organismo sufren</a:t>
            </a:r>
            <a:r>
              <a:rPr lang="es-MX" sz="2400" b="1" i="1" dirty="0">
                <a:cs typeface="+mn-cs"/>
              </a:rPr>
              <a:t> </a:t>
            </a:r>
            <a:r>
              <a:rPr lang="es-MX" sz="2400" b="1" i="1" dirty="0" err="1" smtClean="0">
                <a:cs typeface="+mn-cs"/>
              </a:rPr>
              <a:t>deshidrogenación</a:t>
            </a:r>
            <a:endParaRPr lang="es-MX" sz="2400" b="1" dirty="0">
              <a:cs typeface="+mn-cs"/>
            </a:endParaRPr>
          </a:p>
          <a:p>
            <a:pPr fontAlgn="auto">
              <a:spcBef>
                <a:spcPts val="0"/>
              </a:spcBef>
              <a:spcAft>
                <a:spcPts val="0"/>
              </a:spcAft>
              <a:defRPr/>
            </a:pPr>
            <a:endParaRPr lang="es-MX" sz="2400" b="1" dirty="0">
              <a:cs typeface="+mn-cs"/>
            </a:endParaRPr>
          </a:p>
          <a:p>
            <a:pPr marL="285750" indent="-285750" fontAlgn="auto">
              <a:spcBef>
                <a:spcPts val="0"/>
              </a:spcBef>
              <a:spcAft>
                <a:spcPts val="0"/>
              </a:spcAft>
              <a:buFont typeface="Arial" pitchFamily="34" charset="0"/>
              <a:buChar char="•"/>
              <a:defRPr/>
            </a:pPr>
            <a:r>
              <a:rPr lang="es-MX" sz="2400" b="1" dirty="0">
                <a:cs typeface="+mn-cs"/>
              </a:rPr>
              <a:t>Las </a:t>
            </a:r>
            <a:r>
              <a:rPr lang="es-MX" sz="2400" b="1" i="1" dirty="0">
                <a:cs typeface="+mn-cs"/>
              </a:rPr>
              <a:t>reacciones de deshidrogenación </a:t>
            </a:r>
            <a:r>
              <a:rPr lang="es-MX" sz="2400" b="1" dirty="0">
                <a:cs typeface="+mn-cs"/>
              </a:rPr>
              <a:t>son catalizadas por las </a:t>
            </a:r>
          </a:p>
          <a:p>
            <a:pPr fontAlgn="auto">
              <a:spcBef>
                <a:spcPts val="0"/>
              </a:spcBef>
              <a:spcAft>
                <a:spcPts val="0"/>
              </a:spcAft>
              <a:defRPr/>
            </a:pPr>
            <a:endParaRPr lang="es-MX" sz="2400" b="1" dirty="0">
              <a:cs typeface="+mn-cs"/>
            </a:endParaRPr>
          </a:p>
          <a:p>
            <a:pPr algn="ctr" fontAlgn="auto">
              <a:spcBef>
                <a:spcPts val="0"/>
              </a:spcBef>
              <a:spcAft>
                <a:spcPts val="0"/>
              </a:spcAft>
              <a:defRPr/>
            </a:pPr>
            <a:r>
              <a:rPr lang="es-MX" sz="2400" b="1" i="1" dirty="0">
                <a:solidFill>
                  <a:srgbClr val="C00000"/>
                </a:solidFill>
                <a:cs typeface="+mn-cs"/>
              </a:rPr>
              <a:t>ENZIMAS DESHIDROGENASAS</a:t>
            </a:r>
          </a:p>
          <a:p>
            <a:pPr fontAlgn="auto">
              <a:spcBef>
                <a:spcPts val="0"/>
              </a:spcBef>
              <a:spcAft>
                <a:spcPts val="0"/>
              </a:spcAft>
              <a:defRPr/>
            </a:pPr>
            <a:endParaRPr lang="es-MX" sz="2400" b="1" dirty="0">
              <a:cs typeface="+mn-cs"/>
            </a:endParaRPr>
          </a:p>
          <a:p>
            <a:pPr marL="285750" indent="-285750" fontAlgn="auto">
              <a:spcBef>
                <a:spcPts val="0"/>
              </a:spcBef>
              <a:spcAft>
                <a:spcPts val="0"/>
              </a:spcAft>
              <a:buFont typeface="Arial" pitchFamily="34" charset="0"/>
              <a:buChar char="•"/>
              <a:defRPr/>
            </a:pPr>
            <a:r>
              <a:rPr lang="es-MX" sz="2400" b="1" dirty="0">
                <a:cs typeface="+mn-cs"/>
              </a:rPr>
              <a:t>En estas reacciones el hidrógeno es captado por una </a:t>
            </a:r>
            <a:r>
              <a:rPr lang="es-MX" sz="2400" b="1" i="1" dirty="0" smtClean="0">
                <a:cs typeface="+mn-cs"/>
              </a:rPr>
              <a:t>coenzima</a:t>
            </a:r>
            <a:endParaRPr lang="es-MX" sz="2400" b="1" dirty="0">
              <a:cs typeface="+mn-cs"/>
            </a:endParaRPr>
          </a:p>
          <a:p>
            <a:pPr fontAlgn="auto">
              <a:spcBef>
                <a:spcPts val="0"/>
              </a:spcBef>
              <a:spcAft>
                <a:spcPts val="0"/>
              </a:spcAft>
              <a:defRPr/>
            </a:pPr>
            <a:endParaRPr lang="es-MX" sz="2400" b="1" dirty="0">
              <a:cs typeface="+mn-cs"/>
            </a:endParaRPr>
          </a:p>
          <a:p>
            <a:pPr marL="285750" indent="-285750" fontAlgn="auto">
              <a:spcBef>
                <a:spcPts val="0"/>
              </a:spcBef>
              <a:spcAft>
                <a:spcPts val="0"/>
              </a:spcAft>
              <a:buFont typeface="Arial" pitchFamily="34" charset="0"/>
              <a:buChar char="•"/>
              <a:defRPr/>
            </a:pPr>
            <a:r>
              <a:rPr lang="es-MX" sz="2400" b="1" dirty="0">
                <a:cs typeface="+mn-cs"/>
              </a:rPr>
              <a:t>Las </a:t>
            </a:r>
            <a:r>
              <a:rPr lang="es-MX" sz="2400" b="1" i="1" dirty="0">
                <a:cs typeface="+mn-cs"/>
              </a:rPr>
              <a:t>coenzimas</a:t>
            </a:r>
            <a:r>
              <a:rPr lang="es-MX" sz="2400" b="1" dirty="0">
                <a:cs typeface="+mn-cs"/>
              </a:rPr>
              <a:t> pueden </a:t>
            </a:r>
            <a:r>
              <a:rPr lang="es-MX" sz="2400" b="1" dirty="0" smtClean="0">
                <a:cs typeface="+mn-cs"/>
              </a:rPr>
              <a:t>ser derivadas de: </a:t>
            </a:r>
            <a:endParaRPr lang="es-MX" sz="2400" b="1" dirty="0">
              <a:cs typeface="+mn-cs"/>
            </a:endParaRPr>
          </a:p>
          <a:p>
            <a:pPr fontAlgn="auto">
              <a:spcBef>
                <a:spcPts val="0"/>
              </a:spcBef>
              <a:spcAft>
                <a:spcPts val="0"/>
              </a:spcAft>
              <a:defRPr/>
            </a:pPr>
            <a:endParaRPr lang="es-MX" sz="2400" b="1" dirty="0">
              <a:cs typeface="+mn-cs"/>
            </a:endParaRPr>
          </a:p>
          <a:p>
            <a:pPr fontAlgn="auto">
              <a:spcBef>
                <a:spcPts val="0"/>
              </a:spcBef>
              <a:spcAft>
                <a:spcPts val="0"/>
              </a:spcAft>
              <a:defRPr/>
            </a:pPr>
            <a:r>
              <a:rPr lang="es-MX" sz="2400" b="1" dirty="0">
                <a:cs typeface="+mn-cs"/>
              </a:rPr>
              <a:t>	</a:t>
            </a:r>
            <a:r>
              <a:rPr lang="es-MX" sz="2400" b="1" dirty="0">
                <a:solidFill>
                  <a:srgbClr val="BD038C"/>
                </a:solidFill>
                <a:cs typeface="+mn-cs"/>
              </a:rPr>
              <a:t>- </a:t>
            </a:r>
            <a:r>
              <a:rPr lang="es-MX" sz="2800" b="1" dirty="0">
                <a:solidFill>
                  <a:srgbClr val="BD038C"/>
                </a:solidFill>
                <a:cs typeface="+mn-cs"/>
              </a:rPr>
              <a:t>Nicotinamida (NAD o NADP) </a:t>
            </a:r>
          </a:p>
          <a:p>
            <a:pPr fontAlgn="auto">
              <a:spcBef>
                <a:spcPts val="0"/>
              </a:spcBef>
              <a:spcAft>
                <a:spcPts val="0"/>
              </a:spcAft>
              <a:defRPr/>
            </a:pPr>
            <a:r>
              <a:rPr lang="es-MX" sz="2800" b="1" dirty="0">
                <a:solidFill>
                  <a:srgbClr val="BD038C"/>
                </a:solidFill>
                <a:cs typeface="+mn-cs"/>
              </a:rPr>
              <a:t>	- Flavina (FAD o FMN</a:t>
            </a:r>
            <a:r>
              <a:rPr lang="es-MX" sz="2800" b="1" dirty="0" smtClean="0">
                <a:cs typeface="+mn-cs"/>
              </a:rPr>
              <a:t>)</a:t>
            </a:r>
            <a:endParaRPr lang="es-MX" sz="2800" dirty="0">
              <a:cs typeface="+mn-cs"/>
            </a:endParaRPr>
          </a:p>
          <a:p>
            <a:pPr fontAlgn="auto">
              <a:spcBef>
                <a:spcPts val="0"/>
              </a:spcBef>
              <a:spcAft>
                <a:spcPts val="0"/>
              </a:spcAft>
              <a:defRPr/>
            </a:pPr>
            <a:endParaRPr lang="es-AR" sz="2400" dirty="0">
              <a:cs typeface="+mn-cs"/>
            </a:endParaRPr>
          </a:p>
        </p:txBody>
      </p:sp>
      <p:sp>
        <p:nvSpPr>
          <p:cNvPr id="19459" name="Rectángulo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s-AR" altLang="es-AR"/>
          </a:p>
        </p:txBody>
      </p:sp>
      <p:sp>
        <p:nvSpPr>
          <p:cNvPr id="4" name="3 CuadroTexto"/>
          <p:cNvSpPr txBox="1"/>
          <p:nvPr/>
        </p:nvSpPr>
        <p:spPr>
          <a:xfrm>
            <a:off x="3705252" y="71414"/>
            <a:ext cx="7010416" cy="369332"/>
          </a:xfrm>
          <a:prstGeom prst="rect">
            <a:avLst/>
          </a:prstGeom>
          <a:noFill/>
        </p:spPr>
        <p:txBody>
          <a:bodyPr wrap="square" rtlCol="0">
            <a:spAutoFit/>
          </a:bodyPr>
          <a:lstStyle/>
          <a:p>
            <a:pPr algn="ctr"/>
            <a:r>
              <a:rPr lang="es-ES_tradnl" b="1" i="1" dirty="0" smtClean="0">
                <a:solidFill>
                  <a:srgbClr val="C00000"/>
                </a:solidFill>
                <a:latin typeface="Comic Sans MS" pitchFamily="66" charset="0"/>
              </a:rPr>
              <a:t>Repasemos lo dicho…</a:t>
            </a:r>
            <a:endParaRPr lang="es-AR" b="1" i="1" dirty="0">
              <a:solidFill>
                <a:srgbClr val="C00000"/>
              </a:solidFill>
              <a:latin typeface="Comic Sans MS" pitchFamily="66" charset="0"/>
            </a:endParaRPr>
          </a:p>
        </p:txBody>
      </p:sp>
    </p:spTree>
    <p:extLst>
      <p:ext uri="{BB962C8B-B14F-4D97-AF65-F5344CB8AC3E}">
        <p14:creationId xmlns="" xmlns:p14="http://schemas.microsoft.com/office/powerpoint/2010/main" val="2006241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Effect transition="in" filter="wipe(left)">
                                      <p:cBhvr>
                                        <p:cTn id="11" dur="500"/>
                                        <p:tgtEl>
                                          <p:spTgt spid="2">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8" end="8"/>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869952" y="714356"/>
            <a:ext cx="7416824" cy="4955203"/>
          </a:xfrm>
          <a:prstGeom prst="rect">
            <a:avLst/>
          </a:prstGeom>
          <a:solidFill>
            <a:schemeClr val="accent1">
              <a:lumMod val="20000"/>
              <a:lumOff val="80000"/>
            </a:schemeClr>
          </a:solidFill>
        </p:spPr>
        <p:txBody>
          <a:bodyPr wrap="square" rtlCol="0">
            <a:spAutoFit/>
          </a:bodyPr>
          <a:lstStyle/>
          <a:p>
            <a:pPr algn="ctr">
              <a:tabLst>
                <a:tab pos="3676650" algn="l"/>
              </a:tabLst>
            </a:pPr>
            <a:r>
              <a:rPr lang="es-AR" sz="3200" b="1" i="1" dirty="0" smtClean="0"/>
              <a:t>NAD</a:t>
            </a:r>
            <a:r>
              <a:rPr lang="es-AR" sz="2800" b="1" i="1" dirty="0" smtClean="0"/>
              <a:t>: </a:t>
            </a:r>
            <a:r>
              <a:rPr lang="es-AR" sz="2800" b="1" i="1" dirty="0" err="1" smtClean="0"/>
              <a:t>Nicotinamida</a:t>
            </a:r>
            <a:r>
              <a:rPr lang="es-AR" sz="2800" b="1" i="1" dirty="0" smtClean="0"/>
              <a:t> Adenina </a:t>
            </a:r>
            <a:r>
              <a:rPr lang="es-AR" sz="2800" b="1" i="1" dirty="0" err="1" smtClean="0"/>
              <a:t>Dinucleótido</a:t>
            </a:r>
            <a:endParaRPr lang="es-AR" sz="2800" b="1" i="1" dirty="0" smtClean="0"/>
          </a:p>
          <a:p>
            <a:r>
              <a:rPr lang="es-AR" sz="2800" dirty="0" smtClean="0"/>
              <a:t>Derivado del ácido nicotínico o </a:t>
            </a:r>
            <a:r>
              <a:rPr lang="es-AR" sz="2800" dirty="0" err="1" smtClean="0"/>
              <a:t>vit</a:t>
            </a:r>
            <a:r>
              <a:rPr lang="es-AR" sz="2800" dirty="0" smtClean="0"/>
              <a:t> B3 </a:t>
            </a:r>
          </a:p>
          <a:p>
            <a:r>
              <a:rPr lang="es-AR" sz="2800" dirty="0" smtClean="0"/>
              <a:t>Otra forma es el NADP</a:t>
            </a:r>
          </a:p>
          <a:p>
            <a:r>
              <a:rPr lang="es-AR" sz="2800" dirty="0" smtClean="0"/>
              <a:t>Ambos (NAD y NADP) son sintetizados por la mayoría de los tejidos a partir del ácido nicotínico </a:t>
            </a:r>
          </a:p>
          <a:p>
            <a:endParaRPr lang="es-AR" sz="2800" dirty="0" smtClean="0"/>
          </a:p>
          <a:p>
            <a:pPr algn="ctr"/>
            <a:r>
              <a:rPr lang="es-AR" sz="3200" b="1" i="1" dirty="0" smtClean="0"/>
              <a:t>FAD Y FMN</a:t>
            </a:r>
            <a:r>
              <a:rPr lang="es-AR" sz="2800" i="1" dirty="0" smtClean="0"/>
              <a:t>: </a:t>
            </a:r>
            <a:r>
              <a:rPr lang="es-AR" sz="2800" b="1" i="1" dirty="0" err="1" smtClean="0"/>
              <a:t>Flavin</a:t>
            </a:r>
            <a:r>
              <a:rPr lang="es-AR" sz="2800" b="1" i="1" dirty="0" smtClean="0"/>
              <a:t> Adenina </a:t>
            </a:r>
            <a:r>
              <a:rPr lang="es-AR" sz="2800" b="1" i="1" dirty="0" err="1" smtClean="0"/>
              <a:t>Dinucleótido</a:t>
            </a:r>
            <a:r>
              <a:rPr lang="es-AR" sz="2800" b="1" i="1" dirty="0" smtClean="0"/>
              <a:t> y 	</a:t>
            </a:r>
            <a:r>
              <a:rPr lang="es-AR" sz="2800" b="1" i="1" dirty="0" err="1" smtClean="0"/>
              <a:t>Flavin</a:t>
            </a:r>
            <a:r>
              <a:rPr lang="es-AR" sz="2800" b="1" i="1" dirty="0" smtClean="0"/>
              <a:t> </a:t>
            </a:r>
            <a:r>
              <a:rPr lang="es-AR" sz="2800" b="1" i="1" dirty="0" err="1" smtClean="0"/>
              <a:t>Mononucleótido</a:t>
            </a:r>
            <a:endParaRPr lang="es-AR" sz="2800" i="1" dirty="0" smtClean="0"/>
          </a:p>
          <a:p>
            <a:r>
              <a:rPr lang="es-AR" sz="2800" dirty="0" smtClean="0"/>
              <a:t>Derivados de la </a:t>
            </a:r>
            <a:r>
              <a:rPr lang="es-AR" sz="2800" dirty="0" err="1" smtClean="0"/>
              <a:t>riboflavina</a:t>
            </a:r>
            <a:r>
              <a:rPr lang="es-AR" sz="2800" dirty="0" smtClean="0"/>
              <a:t> o </a:t>
            </a:r>
            <a:r>
              <a:rPr lang="es-AR" sz="2800" dirty="0" err="1" smtClean="0"/>
              <a:t>vit</a:t>
            </a:r>
            <a:r>
              <a:rPr lang="es-AR" sz="2800" dirty="0" smtClean="0"/>
              <a:t> B2</a:t>
            </a:r>
          </a:p>
          <a:p>
            <a:r>
              <a:rPr lang="es-AR" sz="2800" dirty="0" smtClean="0"/>
              <a:t>Se sintetizan a partir de </a:t>
            </a:r>
            <a:r>
              <a:rPr lang="es-AR" sz="2800" dirty="0" err="1" smtClean="0"/>
              <a:t>riboflavina</a:t>
            </a:r>
            <a:r>
              <a:rPr lang="es-AR" sz="2800" dirty="0" smtClean="0"/>
              <a:t> en el </a:t>
            </a:r>
            <a:r>
              <a:rPr lang="es-AR" sz="2800" dirty="0" err="1" smtClean="0"/>
              <a:t>enterocito</a:t>
            </a:r>
            <a:endParaRPr lang="es-AR" sz="2800" dirty="0"/>
          </a:p>
        </p:txBody>
      </p:sp>
    </p:spTree>
    <p:extLst>
      <p:ext uri="{BB962C8B-B14F-4D97-AF65-F5344CB8AC3E}">
        <p14:creationId xmlns="" xmlns:p14="http://schemas.microsoft.com/office/powerpoint/2010/main" val="309647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a:defPPr>
      </a:lstStyle>
    </a:tx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2466</TotalTime>
  <Words>2626</Words>
  <Application>Microsoft Office PowerPoint</Application>
  <PresentationFormat>Presentación en pantalla (4:3)</PresentationFormat>
  <Paragraphs>637</Paragraphs>
  <Slides>69</Slides>
  <Notes>3</Notes>
  <HiddenSlides>1</HiddenSlides>
  <MMClips>0</MMClips>
  <ScaleCrop>false</ScaleCrop>
  <HeadingPairs>
    <vt:vector size="4" baseType="variant">
      <vt:variant>
        <vt:lpstr>Tema</vt:lpstr>
      </vt:variant>
      <vt:variant>
        <vt:i4>1</vt:i4>
      </vt:variant>
      <vt:variant>
        <vt:lpstr>Títulos de diapositiva</vt:lpstr>
      </vt:variant>
      <vt:variant>
        <vt:i4>69</vt:i4>
      </vt:variant>
    </vt:vector>
  </HeadingPairs>
  <TitlesOfParts>
    <vt:vector size="70" baseType="lpstr">
      <vt:lpstr>Tema de Office</vt:lpstr>
      <vt:lpstr>QUÍMICA BIOLÓGICA</vt:lpstr>
      <vt:lpstr>Diapositiva 2</vt:lpstr>
      <vt:lpstr>Diapositiva 3</vt:lpstr>
      <vt:lpstr>Diapositiva 4</vt:lpstr>
      <vt:lpstr>Diapositiva 5</vt:lpstr>
      <vt:lpstr>Diapositiva 6</vt:lpstr>
      <vt:lpstr>Diapositiva 7</vt:lpstr>
      <vt:lpstr>Diapositiva 8</vt:lpstr>
      <vt:lpstr>Diapositiva 9</vt:lpstr>
      <vt:lpstr>Precursores de NAD y FAD NIACINA O VITAMINA B3 RIBOFLAVINA O VITAMINA B2</vt:lpstr>
      <vt:lpstr>OXIDORREDUCTASAS (DESHIDROGENASAS) ¿Qué moléculas intervienen en l as reacciones de óxido-reducción?</vt:lpstr>
      <vt:lpstr>REACCION DE REDUCCION DE NAD+</vt:lpstr>
      <vt:lpstr>¿Qué reacciones proveen de NADH  a la Cadena Respiratoria?</vt:lpstr>
      <vt:lpstr>Deshidrogenasas ligadas a FAD ó a FMN</vt:lpstr>
      <vt:lpstr>REACCION DE REDUCCION DE FAD ó FMN</vt:lpstr>
      <vt:lpstr>Diapositiva 16</vt:lpstr>
      <vt:lpstr>Diapositiva 17</vt:lpstr>
      <vt:lpstr>COMPONENTES DE LA CADENA DE TRANSPORTE ELECTRÓNICO</vt:lpstr>
      <vt:lpstr>Diapositiva 19</vt:lpstr>
      <vt:lpstr>Diapositiva 20</vt:lpstr>
      <vt:lpstr>Diapositiva 21</vt:lpstr>
      <vt:lpstr>COMPONENTES DE LA  CADENA DE TRANSPORTE ELECTRÓNICO</vt:lpstr>
      <vt:lpstr>Diapositiva 23</vt:lpstr>
      <vt:lpstr>Diapositiva 24</vt:lpstr>
      <vt:lpstr>Diapositiva 25</vt:lpstr>
      <vt:lpstr>REACCIONES del COMPLEJO I</vt:lpstr>
      <vt:lpstr>Camino de los equivalentes de reducción en el Complejo I</vt:lpstr>
      <vt:lpstr>REACCIONES del COMPLEJO II</vt:lpstr>
      <vt:lpstr>Camino de los electrones desde  el Complejo III al O2</vt:lpstr>
      <vt:lpstr>Diapositiva 30</vt:lpstr>
      <vt:lpstr>Diapositiva 31</vt:lpstr>
      <vt:lpstr>Diapositiva 32</vt:lpstr>
      <vt:lpstr>Diapositiva 33</vt:lpstr>
      <vt:lpstr>Diapositiva 34</vt:lpstr>
      <vt:lpstr>Diapositiva 35</vt:lpstr>
      <vt:lpstr>  Transporte Electrónico mitocondrial ¿Qué tipo de proceso? </vt:lpstr>
      <vt:lpstr>Diapositiva 37</vt:lpstr>
      <vt:lpstr>Adenosina Trifosfato (ATP)</vt:lpstr>
      <vt:lpstr>Energía de Hidrólisis de los Compuestos de elevada Energía</vt:lpstr>
      <vt:lpstr>Diapositiva 40</vt:lpstr>
      <vt:lpstr>Diapositiva 41</vt:lpstr>
      <vt:lpstr>Diapositiva 42</vt:lpstr>
      <vt:lpstr>Diapositiva 43</vt:lpstr>
      <vt:lpstr>Diapositiva 44</vt:lpstr>
      <vt:lpstr>Diapositiva 45</vt:lpstr>
      <vt:lpstr>¿Cómo ocurre la síntesis de ATP?  FOSFORILACIÓN OXIDATIVA   La Cadena de Transporte de Electrones y  la FOSFORILACIÓN OXIDATIVA estuvieron separadas conceptualmente  por mucho tiempo.   En 1961 Peter Mitchell propuso la  Hipótesis Quimiosmótica   “LA FORMACIÓN DEL ATP (O FOSFORILACIÓN DEL ADP)  ES POSIBLE POR LA DIFERENCIA EN LA CONCENTRACIÓN DE PROTONES A TRAVÉS DE LA MEMBRANA”</vt:lpstr>
      <vt:lpstr>Diapositiva 47</vt:lpstr>
      <vt:lpstr>SINTESIS DE ATP  TEORIA QUIMIOSMOTICA Traslocación de H+ acoplada al Transporte de electrones</vt:lpstr>
      <vt:lpstr>Diapositiva 49</vt:lpstr>
      <vt:lpstr>POSTULADOS DE LA TEORIA QUIMIOSMOTICA </vt:lpstr>
      <vt:lpstr>Diapositiva 51</vt:lpstr>
      <vt:lpstr>Diapositiva 52</vt:lpstr>
      <vt:lpstr>Diapositiva 53</vt:lpstr>
      <vt:lpstr>Diapositiva 54</vt:lpstr>
      <vt:lpstr>Relación P/O en  Cadena de Transporte Electrónico</vt:lpstr>
      <vt:lpstr>Diapositiva 56</vt:lpstr>
      <vt:lpstr>INHIBIDORES</vt:lpstr>
      <vt:lpstr>Diapositiva 58</vt:lpstr>
      <vt:lpstr>Diapositiva 59</vt:lpstr>
      <vt:lpstr>Inhibidores de la Fosforilación</vt:lpstr>
      <vt:lpstr>Diapositiva 61</vt:lpstr>
      <vt:lpstr>Diapositiva 62</vt:lpstr>
      <vt:lpstr>DESACOPLANTES</vt:lpstr>
      <vt:lpstr>Diapositiva 64</vt:lpstr>
      <vt:lpstr>Diapositiva 65</vt:lpstr>
      <vt:lpstr>Diapositiva 66</vt:lpstr>
      <vt:lpstr>Diapositiva 67</vt:lpstr>
      <vt:lpstr>Cadena de transporte electrónica alternativa  en plantas - Papel fisiológico </vt:lpstr>
      <vt:lpstr>   BIBLIOGRAFÍA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QUÍMICA BIOLÓGICA</dc:title>
  <dc:creator>ali y facu</dc:creator>
  <cp:lastModifiedBy>ali y facu</cp:lastModifiedBy>
  <cp:revision>152</cp:revision>
  <dcterms:created xsi:type="dcterms:W3CDTF">2014-08-28T20:12:21Z</dcterms:created>
  <dcterms:modified xsi:type="dcterms:W3CDTF">2018-03-26T20:24:23Z</dcterms:modified>
</cp:coreProperties>
</file>